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3" r:id="rId2"/>
    <p:sldId id="344" r:id="rId3"/>
    <p:sldId id="339" r:id="rId4"/>
    <p:sldId id="330" r:id="rId5"/>
    <p:sldId id="333" r:id="rId6"/>
    <p:sldId id="337" r:id="rId7"/>
    <p:sldId id="342" r:id="rId8"/>
    <p:sldId id="331" r:id="rId9"/>
    <p:sldId id="322" r:id="rId10"/>
    <p:sldId id="325" r:id="rId11"/>
    <p:sldId id="287" r:id="rId12"/>
    <p:sldId id="329" r:id="rId13"/>
    <p:sldId id="285" r:id="rId14"/>
    <p:sldId id="286" r:id="rId15"/>
    <p:sldId id="323" r:id="rId16"/>
    <p:sldId id="317" r:id="rId17"/>
    <p:sldId id="319" r:id="rId18"/>
    <p:sldId id="289" r:id="rId19"/>
    <p:sldId id="291" r:id="rId20"/>
    <p:sldId id="296" r:id="rId21"/>
    <p:sldId id="308" r:id="rId22"/>
    <p:sldId id="294" r:id="rId23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26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3824" autoAdjust="0"/>
    <p:restoredTop sz="79856" autoAdjust="0"/>
  </p:normalViewPr>
  <p:slideViewPr>
    <p:cSldViewPr>
      <p:cViewPr>
        <p:scale>
          <a:sx n="66" d="100"/>
          <a:sy n="66" d="100"/>
        </p:scale>
        <p:origin x="-1272" y="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5" d="100"/>
          <a:sy n="75" d="100"/>
        </p:scale>
        <p:origin x="-1962" y="-108"/>
      </p:cViewPr>
      <p:guideLst>
        <p:guide orient="horz" pos="3126"/>
        <p:guide pos="21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32056-C1C4-4368-85A5-F657EAE80A6E}" type="datetimeFigureOut">
              <a:rPr lang="en-US" smtClean="0"/>
              <a:pPr/>
              <a:t>7/14/2014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7CA414-6979-4C8A-9A59-A2FA8A1FA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638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pitchFamily="34" charset="0"/>
              <a:buNone/>
            </a:pPr>
            <a:r>
              <a:rPr lang="en-GB" b="0" i="1" baseline="0" dirty="0" smtClean="0">
                <a:latin typeface="+mn-lt"/>
              </a:rPr>
              <a:t>Welcome and intro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9564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9564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 typeface="Arial" pitchFamily="34" charset="0"/>
              <a:buNone/>
            </a:pPr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215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 typeface="Arial" pitchFamily="34" charset="0"/>
              <a:buNone/>
            </a:pPr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2153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marL="1085850" marR="0" lvl="2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1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Key</a:t>
            </a:r>
            <a:r>
              <a:rPr lang="en-GB" baseline="0" dirty="0" smtClean="0"/>
              <a:t> Selfie Facts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6571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7424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pitchFamily="34" charset="0"/>
              <a:buNone/>
            </a:pPr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200" u="sng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pitchFamily="34" charset="0"/>
              <a:buNone/>
            </a:pPr>
            <a:endParaRPr lang="en-GB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CA414-6979-4C8A-9A59-A2FA8A1FABF7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143"/>
            <a:ext cx="1358900" cy="176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143"/>
            <a:ext cx="1358900" cy="176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 userDrawn="1"/>
        </p:nvSpPr>
        <p:spPr>
          <a:xfrm>
            <a:off x="679450" y="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i="1" dirty="0" smtClean="0">
                <a:solidFill>
                  <a:srgbClr val="002060"/>
                </a:solidFill>
              </a:rPr>
              <a:t>Thaxted Primary School Parent and Carer </a:t>
            </a:r>
          </a:p>
          <a:p>
            <a:pPr algn="ctr"/>
            <a:r>
              <a:rPr lang="en-GB" sz="3000" b="1" i="1" dirty="0" smtClean="0">
                <a:solidFill>
                  <a:srgbClr val="002060"/>
                </a:solidFill>
              </a:rPr>
              <a:t>E-Safety Awareness </a:t>
            </a:r>
            <a:r>
              <a:rPr lang="en-GB" sz="3000" b="1" i="1" dirty="0">
                <a:solidFill>
                  <a:srgbClr val="002060"/>
                </a:solidFill>
              </a:rPr>
              <a:t>R</a:t>
            </a:r>
            <a:r>
              <a:rPr lang="en-GB" sz="3000" b="1" i="1" dirty="0" smtClean="0">
                <a:solidFill>
                  <a:srgbClr val="002060"/>
                </a:solidFill>
              </a:rPr>
              <a:t>aising Session – June 2014</a:t>
            </a:r>
          </a:p>
          <a:p>
            <a:pPr algn="ctr"/>
            <a:r>
              <a:rPr lang="en-GB" sz="3600" i="1" dirty="0" smtClean="0"/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DycZH0CA4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learningzone/clips/keeping-your-personal-information-safe-online/5594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Pt-9NI1qCKI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5yVE0XszE3A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ybermentors.org.uk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miniclip+logo&amp;source=images&amp;cd=&amp;cad=rja&amp;docid=TI8TFsmY8zBkMM&amp;tbnid=liZwq4uR28C33M:&amp;ved=0CAUQjRw&amp;url=http://princebanks.wordpress.com/2008/11/03/i-cant-get-in-club-penguin/&amp;ei=TAIIUYD5JcqT0QW3-oCYCg&amp;bvm=bv.41524429,d.d2k&amp;psig=AFQjCNGaQJcw_lzkWmGcMR-BA0lUTGCVNQ&amp;ust=1359565772891665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hyperlink" Target="http://www.childline.org.uk/" TargetMode="External"/><Relationship Id="rId4" Type="http://schemas.openxmlformats.org/officeDocument/2006/relationships/hyperlink" Target="http://www.ceop.police.uk/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ceop" TargetMode="External"/><Relationship Id="rId3" Type="http://schemas.openxmlformats.org/officeDocument/2006/relationships/hyperlink" Target="https://www.youtube.com/watch?v=_o8auwnJtqE" TargetMode="External"/><Relationship Id="rId7" Type="http://schemas.openxmlformats.org/officeDocument/2006/relationships/hyperlink" Target="http://www.thinkuknow.co.uk/parents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5.png"/><Relationship Id="rId4" Type="http://schemas.openxmlformats.org/officeDocument/2006/relationships/hyperlink" Target="https://www.youtube.com/watch?v=NxYily6t4LQ" TargetMode="External"/><Relationship Id="rId9" Type="http://schemas.openxmlformats.org/officeDocument/2006/relationships/hyperlink" Target="https://www.youtube.com/watch?v=qMtcqFU1RLQ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inkuknow.co.uk/parents" TargetMode="External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hildline.org.uk/Pages/Home.aspx" TargetMode="External"/><Relationship Id="rId5" Type="http://schemas.openxmlformats.org/officeDocument/2006/relationships/hyperlink" Target="http://consumers.ofcom.org.uk/2009/10/parental-controls-for-mobile-phones/" TargetMode="External"/><Relationship Id="rId4" Type="http://schemas.openxmlformats.org/officeDocument/2006/relationships/hyperlink" Target="http://ceop.police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33600" y="2438400"/>
            <a:ext cx="4876800" cy="1219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142844" y="357167"/>
            <a:ext cx="74295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4514" y="-3921"/>
            <a:ext cx="91440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i="1" dirty="0" smtClean="0"/>
              <a:t> </a:t>
            </a:r>
          </a:p>
          <a:p>
            <a:pPr algn="ctr"/>
            <a:endParaRPr lang="en-GB" sz="4400" b="1" i="1" dirty="0" smtClean="0">
              <a:hlinkClick r:id="rId3"/>
            </a:endParaRPr>
          </a:p>
          <a:p>
            <a:pPr algn="ctr"/>
            <a:endParaRPr lang="en-GB" sz="4400" b="1" i="1" dirty="0">
              <a:hlinkClick r:id="rId3"/>
            </a:endParaRPr>
          </a:p>
          <a:p>
            <a:pPr algn="ctr"/>
            <a:endParaRPr lang="en-GB" sz="4400" b="1" i="1" dirty="0" smtClean="0">
              <a:hlinkClick r:id="rId3"/>
            </a:endParaRPr>
          </a:p>
          <a:p>
            <a:pPr algn="ctr"/>
            <a:r>
              <a:rPr lang="en-GB" sz="4400" b="1" i="1" dirty="0" smtClean="0">
                <a:solidFill>
                  <a:srgbClr val="002060"/>
                </a:solidFill>
                <a:hlinkClick r:id="rId3"/>
              </a:rPr>
              <a:t>Can I be your friend</a:t>
            </a:r>
            <a:endParaRPr lang="en-GB" sz="4400" b="1" i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152400"/>
            <a:ext cx="8229600" cy="11430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/>
              <a:t/>
            </a:r>
            <a:br>
              <a:rPr lang="en-GB" sz="3200" dirty="0"/>
            </a:br>
            <a:r>
              <a:rPr lang="en-GB" sz="3200" b="1" i="1" dirty="0" smtClean="0"/>
              <a:t>Current issues impacting on</a:t>
            </a:r>
            <a:br>
              <a:rPr lang="en-GB" sz="3200" b="1" i="1" dirty="0" smtClean="0"/>
            </a:br>
            <a:r>
              <a:rPr lang="en-GB" sz="3200" b="1" i="1" dirty="0" smtClean="0"/>
              <a:t>child safety in secondary schools</a:t>
            </a:r>
            <a:endParaRPr lang="en-GB" sz="32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51054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Local secondary schools tell us that they handle e-safety issues on a daily and often hourly basis.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Some of these problems are filtering down into primary </a:t>
            </a:r>
            <a:r>
              <a:rPr lang="en-GB" dirty="0" smtClean="0"/>
              <a:t>schools.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 next few slides give some examples .  Please then read the rest of the presentation and watch the linked films to find out how best to protect your family.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Thaxted School runs a yearly Awareness Session for parents and carers, so keep an eye out for the next one.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124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1600000">
            <a:off x="457200" y="1905000"/>
            <a:ext cx="8229600" cy="4525963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en-GB" dirty="0" smtClean="0"/>
              <a:t>Inadequate </a:t>
            </a:r>
            <a:r>
              <a:rPr lang="en-GB" dirty="0" smtClean="0"/>
              <a:t>privacy settings </a:t>
            </a:r>
            <a:r>
              <a:rPr lang="en-GB" dirty="0" smtClean="0"/>
              <a:t>can </a:t>
            </a:r>
            <a:r>
              <a:rPr lang="en-GB" dirty="0" smtClean="0"/>
              <a:t>be utilised </a:t>
            </a:r>
            <a:r>
              <a:rPr lang="en-GB" dirty="0" smtClean="0"/>
              <a:t>by </a:t>
            </a:r>
            <a:r>
              <a:rPr lang="en-GB" dirty="0" smtClean="0"/>
              <a:t>paedophiles </a:t>
            </a:r>
            <a:r>
              <a:rPr lang="en-GB" dirty="0" smtClean="0"/>
              <a:t>to initiate </a:t>
            </a:r>
            <a:r>
              <a:rPr lang="en-GB" dirty="0" smtClean="0"/>
              <a:t>non-contact </a:t>
            </a:r>
            <a:r>
              <a:rPr lang="en-GB" dirty="0"/>
              <a:t> </a:t>
            </a:r>
            <a:r>
              <a:rPr lang="en-GB" dirty="0" smtClean="0"/>
              <a:t>sexual abuse.</a:t>
            </a:r>
            <a:r>
              <a:rPr lang="en-GB" dirty="0"/>
              <a:t> </a:t>
            </a:r>
            <a:r>
              <a:rPr lang="en-GB" dirty="0" smtClean="0"/>
              <a:t>The </a:t>
            </a:r>
            <a:r>
              <a:rPr lang="en-GB" dirty="0" smtClean="0"/>
              <a:t>victim’s contact lists and photos </a:t>
            </a:r>
            <a:r>
              <a:rPr lang="en-GB" dirty="0" smtClean="0"/>
              <a:t>can </a:t>
            </a:r>
            <a:r>
              <a:rPr lang="en-GB" dirty="0" smtClean="0"/>
              <a:t>then be used to widen the circle </a:t>
            </a:r>
            <a:r>
              <a:rPr lang="en-GB" dirty="0" smtClean="0"/>
              <a:t>of </a:t>
            </a:r>
            <a:r>
              <a:rPr lang="en-GB" dirty="0" smtClean="0"/>
              <a:t>possible victims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276727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*  	Exchange of intimate photos or videos via 	text, social media sites and webcam.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- 	Images are often spread wider than 			intended recipient including outside of 		school and can lead to bullying and 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self-harm. </a:t>
            </a:r>
            <a:endParaRPr lang="en-GB" dirty="0"/>
          </a:p>
        </p:txBody>
      </p:sp>
      <p:sp>
        <p:nvSpPr>
          <p:cNvPr id="6" name="Title 1"/>
          <p:cNvSpPr>
            <a:spLocks noGrp="1"/>
          </p:cNvSpPr>
          <p:nvPr>
            <p:ph type="title" idx="4294967295"/>
          </p:nvPr>
        </p:nvSpPr>
        <p:spPr>
          <a:xfrm>
            <a:off x="304800" y="152400"/>
            <a:ext cx="8229600" cy="11430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/>
              <a:t/>
            </a:r>
            <a:br>
              <a:rPr lang="en-GB" sz="3200" dirty="0"/>
            </a:b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7312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800" y="1739331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*	</a:t>
            </a:r>
            <a:r>
              <a:rPr lang="en-GB" dirty="0" smtClean="0"/>
              <a:t>Sites like You tube and teenage interest 	sites may be used by </a:t>
            </a:r>
            <a:r>
              <a:rPr lang="en-GB" dirty="0" smtClean="0"/>
              <a:t>predatory </a:t>
            </a:r>
            <a:r>
              <a:rPr lang="en-GB" dirty="0" smtClean="0"/>
              <a:t>	paedophiles </a:t>
            </a:r>
            <a:r>
              <a:rPr lang="en-GB" dirty="0" smtClean="0"/>
              <a:t>who </a:t>
            </a:r>
            <a:r>
              <a:rPr lang="en-GB" dirty="0" smtClean="0"/>
              <a:t>feign </a:t>
            </a:r>
            <a:r>
              <a:rPr lang="en-GB" dirty="0" smtClean="0"/>
              <a:t>similar </a:t>
            </a:r>
            <a:r>
              <a:rPr lang="en-GB" dirty="0" smtClean="0"/>
              <a:t>interests </a:t>
            </a:r>
            <a:r>
              <a:rPr lang="en-GB" dirty="0" smtClean="0"/>
              <a:t>to </a:t>
            </a:r>
            <a:r>
              <a:rPr lang="en-GB" dirty="0" smtClean="0"/>
              <a:t>	gain </a:t>
            </a:r>
            <a:r>
              <a:rPr lang="en-GB" dirty="0" smtClean="0"/>
              <a:t>a young </a:t>
            </a:r>
            <a:r>
              <a:rPr lang="en-GB" dirty="0" smtClean="0"/>
              <a:t>person’s </a:t>
            </a:r>
            <a:r>
              <a:rPr lang="en-GB" dirty="0" smtClean="0"/>
              <a:t>trust.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4038599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dirty="0"/>
              <a:t>*</a:t>
            </a:r>
            <a:r>
              <a:rPr lang="en-GB" dirty="0" smtClean="0"/>
              <a:t>	Underage use of apps coupled with a lack 	of privacy settings. 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/>
              <a:t>	-	Leads to randomly distributed 			</a:t>
            </a:r>
            <a:r>
              <a:rPr lang="en-GB" dirty="0" smtClean="0"/>
              <a:t>pornographic </a:t>
            </a:r>
            <a:r>
              <a:rPr lang="en-GB" dirty="0" smtClean="0"/>
              <a:t>material via sites such 		as </a:t>
            </a:r>
            <a:r>
              <a:rPr lang="en-GB" dirty="0" err="1" smtClean="0"/>
              <a:t>Kik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6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01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*	</a:t>
            </a:r>
            <a:r>
              <a:rPr lang="en-GB" dirty="0" smtClean="0"/>
              <a:t>Video chat websites that offer </a:t>
            </a:r>
            <a:r>
              <a:rPr lang="en-GB" dirty="0" smtClean="0"/>
              <a:t>free, </a:t>
            </a:r>
            <a:r>
              <a:rPr lang="en-GB" dirty="0" smtClean="0"/>
              <a:t>	unregistered </a:t>
            </a:r>
            <a:r>
              <a:rPr lang="en-GB" dirty="0" smtClean="0"/>
              <a:t>chat to </a:t>
            </a:r>
            <a:r>
              <a:rPr lang="en-GB" dirty="0" smtClean="0"/>
              <a:t>strangers</a:t>
            </a:r>
            <a:r>
              <a:rPr lang="en-GB" dirty="0" smtClean="0"/>
              <a:t>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	-	Frequently seen – </a:t>
            </a:r>
            <a:r>
              <a:rPr lang="en-GB" dirty="0" smtClean="0"/>
              <a:t>inappropriate 			behaviour.</a:t>
            </a:r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3010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1752600"/>
            <a:ext cx="8534400" cy="491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dirty="0" smtClean="0">
                <a:solidFill>
                  <a:prstClr val="black"/>
                </a:solidFill>
              </a:rPr>
              <a:t>*	The forming </a:t>
            </a:r>
            <a:r>
              <a:rPr lang="en-GB" sz="3200" dirty="0">
                <a:solidFill>
                  <a:prstClr val="black"/>
                </a:solidFill>
              </a:rPr>
              <a:t>of relationships </a:t>
            </a:r>
            <a:r>
              <a:rPr lang="en-GB" sz="3200" dirty="0" smtClean="0">
                <a:solidFill>
                  <a:prstClr val="black"/>
                </a:solidFill>
              </a:rPr>
              <a:t>with 	inappropriate </a:t>
            </a:r>
            <a:r>
              <a:rPr lang="en-GB" sz="3200" dirty="0">
                <a:solidFill>
                  <a:prstClr val="black"/>
                </a:solidFill>
              </a:rPr>
              <a:t>adults</a:t>
            </a:r>
            <a:r>
              <a:rPr lang="en-GB" sz="3200" dirty="0" smtClean="0">
                <a:solidFill>
                  <a:prstClr val="black"/>
                </a:solidFill>
              </a:rPr>
              <a:t>.</a:t>
            </a:r>
          </a:p>
          <a:p>
            <a:pPr lvl="0">
              <a:spcBef>
                <a:spcPct val="20000"/>
              </a:spcBef>
            </a:pPr>
            <a:r>
              <a:rPr lang="en-GB" sz="3200" dirty="0" smtClean="0">
                <a:solidFill>
                  <a:prstClr val="black"/>
                </a:solidFill>
              </a:rPr>
              <a:t>  </a:t>
            </a:r>
            <a:endParaRPr lang="en-GB" sz="3200" dirty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en-GB" sz="3200" dirty="0" smtClean="0">
                <a:solidFill>
                  <a:prstClr val="black"/>
                </a:solidFill>
              </a:rPr>
              <a:t>	-	Girls </a:t>
            </a:r>
            <a:r>
              <a:rPr lang="en-GB" sz="3200" dirty="0">
                <a:solidFill>
                  <a:prstClr val="black"/>
                </a:solidFill>
              </a:rPr>
              <a:t>can be susceptible to flattery </a:t>
            </a:r>
            <a:r>
              <a:rPr lang="en-GB" sz="3200" dirty="0" smtClean="0">
                <a:solidFill>
                  <a:prstClr val="black"/>
                </a:solidFill>
              </a:rPr>
              <a:t>			about </a:t>
            </a:r>
            <a:r>
              <a:rPr lang="en-GB" sz="3200" dirty="0">
                <a:solidFill>
                  <a:prstClr val="black"/>
                </a:solidFill>
              </a:rPr>
              <a:t>their looks. </a:t>
            </a:r>
            <a:endParaRPr lang="en-GB" sz="3200" dirty="0" smtClean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en-GB" sz="3200" dirty="0" smtClean="0">
                <a:solidFill>
                  <a:prstClr val="black"/>
                </a:solidFill>
              </a:rPr>
              <a:t> </a:t>
            </a:r>
            <a:endParaRPr lang="en-GB" sz="3200" dirty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en-GB" sz="3200" dirty="0" smtClean="0">
                <a:solidFill>
                  <a:prstClr val="black"/>
                </a:solidFill>
              </a:rPr>
              <a:t>	-	Boys </a:t>
            </a:r>
            <a:r>
              <a:rPr lang="en-GB" sz="3200" dirty="0">
                <a:solidFill>
                  <a:prstClr val="black"/>
                </a:solidFill>
              </a:rPr>
              <a:t>may be susceptible to flattery </a:t>
            </a:r>
            <a:r>
              <a:rPr lang="en-GB" sz="3200" dirty="0" smtClean="0">
                <a:solidFill>
                  <a:prstClr val="black"/>
                </a:solidFill>
              </a:rPr>
              <a:t>			about </a:t>
            </a:r>
            <a:r>
              <a:rPr lang="en-GB" sz="3200" dirty="0">
                <a:solidFill>
                  <a:prstClr val="black"/>
                </a:solidFill>
              </a:rPr>
              <a:t>their sporting or gaming ability </a:t>
            </a:r>
            <a:r>
              <a:rPr lang="en-GB" sz="3200" dirty="0" smtClean="0">
                <a:solidFill>
                  <a:prstClr val="black"/>
                </a:solidFill>
              </a:rPr>
              <a:t>			or </a:t>
            </a:r>
            <a:r>
              <a:rPr lang="en-GB" sz="3200" dirty="0">
                <a:solidFill>
                  <a:prstClr val="black"/>
                </a:solidFill>
              </a:rPr>
              <a:t>lured with gaming ‘cheats’.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1426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81000" y="2967335"/>
            <a:ext cx="8305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  <a:hlinkClick r:id="rId2"/>
              </a:rPr>
              <a:t>Why you should keep your personal information safe on-line.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75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95400" y="0"/>
            <a:ext cx="8229600" cy="1143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GB" b="1" i="1" dirty="0" smtClean="0">
                <a:solidFill>
                  <a:schemeClr val="bg1"/>
                </a:solidFill>
              </a:rPr>
              <a:t/>
            </a:r>
            <a:br>
              <a:rPr lang="en-GB" b="1" i="1" dirty="0" smtClean="0">
                <a:solidFill>
                  <a:schemeClr val="bg1"/>
                </a:solidFill>
              </a:rPr>
            </a:br>
            <a:r>
              <a:rPr lang="en-GB" b="1" i="1" dirty="0" smtClean="0">
                <a:solidFill>
                  <a:schemeClr val="bg1"/>
                </a:solidFill>
              </a:rPr>
              <a:t/>
            </a:r>
            <a:br>
              <a:rPr lang="en-GB" b="1" i="1" dirty="0" smtClean="0">
                <a:solidFill>
                  <a:schemeClr val="bg1"/>
                </a:solidFill>
              </a:rPr>
            </a:br>
            <a:r>
              <a:rPr lang="en-GB" b="1" i="1" dirty="0" smtClean="0">
                <a:solidFill>
                  <a:schemeClr val="bg1"/>
                </a:solidFill>
              </a:rPr>
              <a:t>Sites children might use....</a:t>
            </a:r>
            <a:endParaRPr lang="en-GB" b="1" i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38057" y="1938576"/>
            <a:ext cx="39104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Younger children are often on sites like </a:t>
            </a:r>
            <a:r>
              <a:rPr lang="en-GB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CBEEBIES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Moshi,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Club Penguin, </a:t>
            </a:r>
            <a:r>
              <a:rPr lang="en-GB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Moviestar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Bin Weevil, Weevil.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48244" y="2009007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400" dirty="0" smtClean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2520" y="1806476"/>
            <a:ext cx="47380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The age at which children access games and sites like </a:t>
            </a:r>
            <a:r>
              <a:rPr lang="en-GB" sz="2400" dirty="0" err="1" smtClean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Minecraft</a:t>
            </a:r>
            <a:r>
              <a:rPr lang="en-GB" sz="2400" dirty="0" smtClean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, </a:t>
            </a:r>
            <a:r>
              <a:rPr lang="en-GB" sz="2400" dirty="0" err="1" smtClean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Youtube</a:t>
            </a:r>
            <a:r>
              <a:rPr lang="en-GB" sz="2400" dirty="0" smtClean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 Instagram, </a:t>
            </a:r>
            <a:r>
              <a:rPr lang="en-GB" sz="2400" dirty="0" err="1" smtClean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Kik</a:t>
            </a:r>
            <a:r>
              <a:rPr lang="en-GB" sz="2400" dirty="0" smtClean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 and Facebook etc</a:t>
            </a: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.</a:t>
            </a:r>
            <a:r>
              <a:rPr lang="en-GB" sz="2400" dirty="0" smtClean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, originally aimed at teenagers and adults, is increasingly younger.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7206" y="3886200"/>
            <a:ext cx="29272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Facebook is now ‘old hat’ and many newer apps and sites, many with webcams, have fewer privacy safeguards.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67920" y="4180344"/>
            <a:ext cx="6248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tx2"/>
                </a:solidFill>
                <a:latin typeface="Comic Sans MS" panose="030F0702030302020204" pitchFamily="66" charset="0"/>
              </a:rPr>
              <a:t>No registration video chat sites,</a:t>
            </a:r>
            <a:r>
              <a:rPr lang="en-GB" sz="2400" dirty="0" smtClean="0">
                <a:solidFill>
                  <a:schemeClr val="tx2"/>
                </a:solidFill>
                <a:latin typeface="Comic Sans MS" panose="030F0702030302020204" pitchFamily="66" charset="0"/>
              </a:rPr>
              <a:t> often used by celebrities </a:t>
            </a:r>
            <a:r>
              <a:rPr lang="en-GB" sz="2400" dirty="0" smtClean="0">
                <a:solidFill>
                  <a:schemeClr val="tx2"/>
                </a:solidFill>
                <a:latin typeface="Comic Sans MS" panose="030F0702030302020204" pitchFamily="66" charset="0"/>
              </a:rPr>
              <a:t>which increases the appeal.  Primary school children are regularly seen, in their bedrooms, in school uniforms, certificates and photos in view.</a:t>
            </a:r>
          </a:p>
        </p:txBody>
      </p:sp>
    </p:spTree>
    <p:extLst>
      <p:ext uri="{BB962C8B-B14F-4D97-AF65-F5344CB8AC3E}">
        <p14:creationId xmlns:p14="http://schemas.microsoft.com/office/powerpoint/2010/main" val="2211401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95400" y="0"/>
            <a:ext cx="8229600" cy="1143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GB" b="1" i="1" dirty="0" smtClean="0">
                <a:solidFill>
                  <a:schemeClr val="bg1"/>
                </a:solidFill>
              </a:rPr>
              <a:t/>
            </a:r>
            <a:br>
              <a:rPr lang="en-GB" b="1" i="1" dirty="0" smtClean="0">
                <a:solidFill>
                  <a:schemeClr val="bg1"/>
                </a:solidFill>
              </a:rPr>
            </a:br>
            <a:r>
              <a:rPr lang="en-GB" b="1" i="1" dirty="0">
                <a:solidFill>
                  <a:schemeClr val="bg1"/>
                </a:solidFill>
              </a:rPr>
              <a:t/>
            </a:r>
            <a:br>
              <a:rPr lang="en-GB" b="1" i="1" dirty="0">
                <a:solidFill>
                  <a:schemeClr val="bg1"/>
                </a:solidFill>
              </a:rPr>
            </a:br>
            <a:r>
              <a:rPr lang="en-GB" b="1" i="1" dirty="0" smtClean="0">
                <a:solidFill>
                  <a:schemeClr val="bg1"/>
                </a:solidFill>
              </a:rPr>
              <a:t>Not just stranger danger....</a:t>
            </a:r>
            <a:endParaRPr lang="en-GB" b="1" i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2389622"/>
            <a:ext cx="3429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Pornography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48244" y="2009007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400" dirty="0" smtClean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69114" y="2620454"/>
            <a:ext cx="36279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Violent images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10770" y="3661228"/>
            <a:ext cx="23278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Gambling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47185" y="3644754"/>
            <a:ext cx="20104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Bullying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41266" y="4769613"/>
            <a:ext cx="3650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Extreme ideas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4588" y="2009007"/>
            <a:ext cx="24048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Grooming</a:t>
            </a:r>
          </a:p>
        </p:txBody>
      </p:sp>
    </p:spTree>
    <p:extLst>
      <p:ext uri="{BB962C8B-B14F-4D97-AF65-F5344CB8AC3E}">
        <p14:creationId xmlns:p14="http://schemas.microsoft.com/office/powerpoint/2010/main" val="119671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13" grpId="0"/>
      <p:bldP spid="14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 l="45089" t="29857" r="40447" b="47000"/>
          <a:stretch>
            <a:fillRect/>
          </a:stretch>
        </p:blipFill>
        <p:spPr bwMode="auto">
          <a:xfrm>
            <a:off x="381000" y="25146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2819400" y="2590800"/>
            <a:ext cx="6096000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400" dirty="0" smtClean="0"/>
              <a:t>	What is online grooming?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	What does an online friend mean to your child? Is it the same for you?</a:t>
            </a:r>
          </a:p>
        </p:txBody>
      </p:sp>
      <p:sp>
        <p:nvSpPr>
          <p:cNvPr id="2" name="Rectangle 1"/>
          <p:cNvSpPr/>
          <p:nvPr/>
        </p:nvSpPr>
        <p:spPr>
          <a:xfrm>
            <a:off x="3048000" y="487680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dirty="0" smtClean="0">
                <a:hlinkClick r:id="rId4"/>
              </a:rPr>
              <a:t>Risks Children Face Online (Grooming)</a:t>
            </a:r>
            <a:endParaRPr lang="en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 l="45089" t="29857" r="40447" b="47000"/>
          <a:stretch>
            <a:fillRect/>
          </a:stretch>
        </p:blipFill>
        <p:spPr bwMode="auto">
          <a:xfrm>
            <a:off x="381000" y="25146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2590800" y="1828800"/>
            <a:ext cx="65532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smtClean="0"/>
              <a:t>Look out for a change in level of internet use.</a:t>
            </a:r>
          </a:p>
          <a:p>
            <a:r>
              <a:rPr lang="en-GB" sz="2400" i="1" dirty="0" smtClean="0"/>
              <a:t>Has your child become more secretive?</a:t>
            </a:r>
          </a:p>
          <a:p>
            <a:r>
              <a:rPr lang="en-GB" sz="2400" i="1" dirty="0" smtClean="0"/>
              <a:t>Discuss the definition of a stranger.</a:t>
            </a:r>
          </a:p>
          <a:p>
            <a:r>
              <a:rPr lang="en-GB" sz="2400" i="1" dirty="0" smtClean="0"/>
              <a:t>Talk to your child about:</a:t>
            </a:r>
          </a:p>
          <a:p>
            <a:pPr lvl="1"/>
            <a:r>
              <a:rPr lang="en-GB" sz="2000" i="1" dirty="0" smtClean="0"/>
              <a:t>Grooming and what it means</a:t>
            </a:r>
          </a:p>
          <a:p>
            <a:pPr lvl="1"/>
            <a:r>
              <a:rPr lang="en-GB" sz="2000" i="1" dirty="0" smtClean="0"/>
              <a:t>meeting online friends in the real world and what they should do if someone asks to meet them.</a:t>
            </a:r>
          </a:p>
          <a:p>
            <a:pPr lvl="1"/>
            <a:r>
              <a:rPr lang="en-GB" sz="2000" i="1" dirty="0" smtClean="0"/>
              <a:t>Online friends, who are they chatting with/sharing information with</a:t>
            </a:r>
          </a:p>
          <a:p>
            <a:pPr lvl="1"/>
            <a:r>
              <a:rPr lang="en-GB" sz="2000" i="1" dirty="0" smtClean="0"/>
              <a:t>What type of information they’re sharing</a:t>
            </a:r>
          </a:p>
          <a:p>
            <a:r>
              <a:rPr lang="en-GB" sz="2400" i="1" dirty="0" smtClean="0"/>
              <a:t>Let your child know you are always there for support</a:t>
            </a:r>
          </a:p>
          <a:p>
            <a:r>
              <a:rPr lang="en-GB" sz="2400" i="1" dirty="0" smtClean="0"/>
              <a:t>Learn how to report inappropriate contact.</a:t>
            </a:r>
            <a:endParaRPr lang="en-GB" sz="24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1366762" y="457200"/>
            <a:ext cx="61770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Stranger Danger – Top Tips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1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30625" t="29000" r="54384" b="47000"/>
          <a:stretch>
            <a:fillRect/>
          </a:stretch>
        </p:blipFill>
        <p:spPr bwMode="auto">
          <a:xfrm>
            <a:off x="457200" y="2286000"/>
            <a:ext cx="2794661" cy="2796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810000" y="2590800"/>
            <a:ext cx="4191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What is </a:t>
            </a:r>
            <a:r>
              <a:rPr lang="en-GB" sz="2400" dirty="0" err="1" smtClean="0"/>
              <a:t>Cyberbullying</a:t>
            </a:r>
            <a:r>
              <a:rPr lang="en-GB" sz="2400" dirty="0" smtClean="0"/>
              <a:t>?  </a:t>
            </a:r>
          </a:p>
          <a:p>
            <a:endParaRPr lang="en-GB" sz="2400" dirty="0" smtClean="0"/>
          </a:p>
          <a:p>
            <a:r>
              <a:rPr lang="en-GB" sz="2400" dirty="0" smtClean="0"/>
              <a:t>How and where can you be </a:t>
            </a:r>
            <a:r>
              <a:rPr lang="en-GB" sz="2400" dirty="0" err="1" smtClean="0"/>
              <a:t>Cyberbullied</a:t>
            </a:r>
            <a:r>
              <a:rPr lang="en-GB" sz="2400" dirty="0" smtClean="0"/>
              <a:t>?</a:t>
            </a:r>
          </a:p>
          <a:p>
            <a:endParaRPr lang="en-GB" sz="2400" dirty="0" smtClean="0"/>
          </a:p>
        </p:txBody>
      </p:sp>
      <p:sp>
        <p:nvSpPr>
          <p:cNvPr id="2" name="Rectangle 1"/>
          <p:cNvSpPr/>
          <p:nvPr/>
        </p:nvSpPr>
        <p:spPr>
          <a:xfrm>
            <a:off x="2819400" y="4800600"/>
            <a:ext cx="6477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  <a:hlinkClick r:id="rId4"/>
              </a:rPr>
              <a:t>https://</a:t>
            </a:r>
            <a:r>
              <a:rPr lang="en-GB" sz="4000" dirty="0" err="1" smtClean="0">
                <a:latin typeface="Comic Sans MS" panose="030F0702030302020204" pitchFamily="66" charset="0"/>
                <a:hlinkClick r:id="rId4"/>
              </a:rPr>
              <a:t>www.youtube.com</a:t>
            </a:r>
            <a:r>
              <a:rPr lang="en-GB" sz="4000" dirty="0" smtClean="0">
                <a:latin typeface="Comic Sans MS" panose="030F0702030302020204" pitchFamily="66" charset="0"/>
                <a:hlinkClick r:id="rId4"/>
              </a:rPr>
              <a:t>/</a:t>
            </a:r>
            <a:r>
              <a:rPr lang="en-GB" sz="4000" dirty="0" err="1" smtClean="0">
                <a:latin typeface="Comic Sans MS" panose="030F0702030302020204" pitchFamily="66" charset="0"/>
                <a:hlinkClick r:id="rId4"/>
              </a:rPr>
              <a:t>watch?v</a:t>
            </a:r>
            <a:r>
              <a:rPr lang="en-GB" sz="4000" dirty="0" smtClean="0">
                <a:latin typeface="Comic Sans MS" panose="030F0702030302020204" pitchFamily="66" charset="0"/>
                <a:hlinkClick r:id="rId4"/>
              </a:rPr>
              <a:t>=</a:t>
            </a:r>
            <a:r>
              <a:rPr lang="en-GB" sz="4000" dirty="0" err="1" smtClean="0">
                <a:latin typeface="Comic Sans MS" panose="030F0702030302020204" pitchFamily="66" charset="0"/>
                <a:hlinkClick r:id="rId4"/>
              </a:rPr>
              <a:t>5yVE0XszE3A</a:t>
            </a:r>
            <a:endParaRPr lang="en-GB" sz="4000" dirty="0" smtClean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81200"/>
            <a:ext cx="8229600" cy="5257800"/>
          </a:xfrm>
        </p:spPr>
        <p:txBody>
          <a:bodyPr>
            <a:normAutofit/>
          </a:bodyPr>
          <a:lstStyle/>
          <a:p>
            <a:r>
              <a:rPr lang="en-GB" sz="2400" i="1" dirty="0" smtClean="0"/>
              <a:t>Offer reassurance and support. Don’t be afraid to ask questions</a:t>
            </a:r>
            <a:endParaRPr lang="en-GB" sz="2400" dirty="0" smtClean="0"/>
          </a:p>
          <a:p>
            <a:r>
              <a:rPr lang="en-GB" sz="2400" i="1" dirty="0" smtClean="0"/>
              <a:t>Tell your child that if they are being bullied to always keep the evidence</a:t>
            </a:r>
            <a:endParaRPr lang="en-GB" sz="2400" dirty="0" smtClean="0"/>
          </a:p>
          <a:p>
            <a:r>
              <a:rPr lang="en-GB" sz="2400" i="1" dirty="0" smtClean="0"/>
              <a:t>Block the bullies</a:t>
            </a:r>
          </a:p>
          <a:p>
            <a:r>
              <a:rPr lang="en-GB" sz="2400" i="1" dirty="0" smtClean="0"/>
              <a:t>Learn how to report and where to go for further support </a:t>
            </a:r>
            <a:endParaRPr lang="en-GB" sz="2400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4" name="Picture 3" descr="Cyber Mentors.jpg"/>
          <p:cNvPicPr>
            <a:picLocks noChangeAspect="1"/>
          </p:cNvPicPr>
          <p:nvPr/>
        </p:nvPicPr>
        <p:blipFill>
          <a:blip r:embed="rId3" cstate="print"/>
          <a:srcRect l="11665" t="9375" r="77499" b="73958"/>
          <a:stretch>
            <a:fillRect/>
          </a:stretch>
        </p:blipFill>
        <p:spPr bwMode="auto">
          <a:xfrm>
            <a:off x="1219200" y="4800600"/>
            <a:ext cx="1143000" cy="1553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2667000" y="4876800"/>
            <a:ext cx="533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Peer to peer support network for young people who are being bullied </a:t>
            </a:r>
          </a:p>
          <a:p>
            <a:endParaRPr lang="en-GB" b="1" dirty="0" smtClean="0"/>
          </a:p>
          <a:p>
            <a:r>
              <a:rPr lang="en-GB" b="1" dirty="0" smtClean="0">
                <a:hlinkClick r:id="rId4"/>
              </a:rPr>
              <a:t>www.cybermentors.org.uk</a:t>
            </a:r>
            <a:r>
              <a:rPr lang="en-GB" b="1" dirty="0" smtClean="0"/>
              <a:t> </a:t>
            </a:r>
            <a:endParaRPr lang="en-GB" b="1" dirty="0"/>
          </a:p>
        </p:txBody>
      </p:sp>
      <p:sp>
        <p:nvSpPr>
          <p:cNvPr id="6" name="Rectangle 5"/>
          <p:cNvSpPr/>
          <p:nvPr/>
        </p:nvSpPr>
        <p:spPr>
          <a:xfrm>
            <a:off x="1371600" y="228600"/>
            <a:ext cx="58674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en-GB" sz="4400" b="1" i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4400" b="1" i="1" dirty="0" smtClean="0">
                <a:solidFill>
                  <a:schemeClr val="bg1"/>
                </a:solidFill>
              </a:rPr>
              <a:t>Cyberbullying Top tips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GB" i="1" dirty="0" smtClean="0">
                <a:solidFill>
                  <a:schemeClr val="bg1"/>
                </a:solidFill>
              </a:rPr>
              <a:t/>
            </a:r>
            <a:br>
              <a:rPr lang="en-GB" i="1" dirty="0" smtClean="0">
                <a:solidFill>
                  <a:schemeClr val="bg1"/>
                </a:solidFill>
              </a:rPr>
            </a:br>
            <a:r>
              <a:rPr lang="en-GB" i="1" dirty="0" smtClean="0">
                <a:solidFill>
                  <a:schemeClr val="bg1"/>
                </a:solidFill>
              </a:rPr>
              <a:t>Selfies</a:t>
            </a:r>
            <a:endParaRPr lang="en-GB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Sending nude images is an huge problem in secondary schools leading to bullying, blackmail and exploitation.</a:t>
            </a:r>
          </a:p>
          <a:p>
            <a:pPr lvl="0"/>
            <a:r>
              <a:rPr lang="en-GB" dirty="0">
                <a:solidFill>
                  <a:prstClr val="black"/>
                </a:solidFill>
              </a:rPr>
              <a:t>Save face – use </a:t>
            </a:r>
            <a:r>
              <a:rPr lang="en-GB" dirty="0" err="1">
                <a:solidFill>
                  <a:prstClr val="black"/>
                </a:solidFill>
              </a:rPr>
              <a:t>ZIPIT</a:t>
            </a:r>
            <a:r>
              <a:rPr lang="en-GB" dirty="0">
                <a:solidFill>
                  <a:prstClr val="black"/>
                </a:solidFill>
              </a:rPr>
              <a:t> on </a:t>
            </a:r>
            <a:r>
              <a:rPr lang="en-GB" dirty="0" err="1">
                <a:solidFill>
                  <a:prstClr val="black"/>
                </a:solidFill>
              </a:rPr>
              <a:t>Childline</a:t>
            </a:r>
            <a:r>
              <a:rPr lang="en-GB" dirty="0">
                <a:solidFill>
                  <a:prstClr val="black"/>
                </a:solidFill>
              </a:rPr>
              <a:t> – humorous image – no nudity.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419600"/>
            <a:ext cx="3114675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499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304800"/>
            <a:ext cx="4724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b="1" dirty="0" smtClean="0">
              <a:solidFill>
                <a:schemeClr val="bg1"/>
              </a:solidFill>
            </a:endParaRPr>
          </a:p>
          <a:p>
            <a:r>
              <a:rPr lang="en-GB" sz="4000" b="1" dirty="0" smtClean="0">
                <a:solidFill>
                  <a:schemeClr val="bg1"/>
                </a:solidFill>
              </a:rPr>
              <a:t>Gaming</a:t>
            </a:r>
            <a:r>
              <a:rPr lang="en-GB" sz="4000" dirty="0" smtClean="0">
                <a:solidFill>
                  <a:schemeClr val="bg1"/>
                </a:solidFill>
              </a:rPr>
              <a:t> </a:t>
            </a:r>
            <a:endParaRPr lang="en-GB" sz="4000" dirty="0">
              <a:solidFill>
                <a:schemeClr val="bg1"/>
              </a:solidFill>
            </a:endParaRPr>
          </a:p>
        </p:txBody>
      </p:sp>
      <p:pic>
        <p:nvPicPr>
          <p:cNvPr id="4" name="Picture 3" descr="games consoles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05547">
            <a:off x="-70770" y="3341276"/>
            <a:ext cx="3988560" cy="2885920"/>
          </a:xfrm>
          <a:prstGeom prst="rect">
            <a:avLst/>
          </a:prstGeom>
        </p:spPr>
      </p:pic>
      <p:pic>
        <p:nvPicPr>
          <p:cNvPr id="5" name="Picture 4" descr="wo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452781">
            <a:off x="1704093" y="1832880"/>
            <a:ext cx="2667170" cy="1647370"/>
          </a:xfrm>
          <a:prstGeom prst="rect">
            <a:avLst/>
          </a:prstGeom>
        </p:spPr>
      </p:pic>
      <p:pic>
        <p:nvPicPr>
          <p:cNvPr id="7" name="Picture 6" descr="M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33392">
            <a:off x="102447" y="1427221"/>
            <a:ext cx="3049602" cy="1985580"/>
          </a:xfrm>
          <a:prstGeom prst="rect">
            <a:avLst/>
          </a:prstGeom>
        </p:spPr>
      </p:pic>
      <p:sp>
        <p:nvSpPr>
          <p:cNvPr id="8194" name="AutoShape 2" descr="data:image/jpeg;base64,/9j/4AAQSkZJRgABAQAAAQABAAD/2wCEAAkGBhQSERQUExQVFRUWGBYXFhYYFR0WFRgaFx4YGBYXGhgYHCYgFx8jHBcZIC8gJCcpLCwsFh4xNTAqOCYsLCkBCQoKDgwOGg8PGjIlHyU0Kyo0NDExKjI0LywwMjYqLCwsLCwsLCw0LCwsKiwsLCwsKiwsLCwvLCkpKiwsLCw0NP/AABEIAF8CEwMBIgACEQEDEQH/xAAcAAACAwEBAQEAAAAAAAAAAAAGBwAFCAQDAQL/xABPEAACAQMABgMIDwUGBgIDAAABAgMABBEFBhITITEHQVEXImFxcoGy0ggUMkJSU1RzkZOhorGz0RYjJHSUJTWCg5LBFTRiwsPwQ+EzldP/xAAbAQEAAgMBAQAAAAAAAAAAAAAAAwUCBAYBB//EADgRAAEDAgMFBgQFBAMBAAAAAAEAAgMEEQUhMRITQVFhFXGRobHBMoHR8BQiI1JyBlPh8TNigiT/2gAMAwEAAhEDEQA/AG/pnTi2wUsrNtZAxjqx2+Oqv9u4vi3+7+tc3SE+Fh8b/gtBW+rma/EKiGdzGHLLh0XR0OHQzQB7hmb+qPv27i+Lf7v61c6K0slwm0nDBwVPMHw0qN9VhoTTjW8occVPB17R+o5j/wC6ipsXmEg32be7zUtRhEe7O6H5vvJNSvzJIFBJOABkk8gBzNfi2uVkRXQ5VhkGgvXPWPaYwRnvVP7wjrI974h1+HxV0FVVNgi3hz5dVRU1K+eXdj59FaNr1Fk4Rz4eHH7a+ft3F8W/3f1oB31TfVy/a1XzHgF0nZFPy804LebbVWHJgD9IzQ/JrxGCRu34Ejq6vPV1os/uIvIT0RSquZu/fym/E1cYjVzQMYYzrr5Kpw+jjne8PGn+Uc/t3F8W/wB39avL6/EURkIJAAOBz4kD/elKZqZesx/gpPJX8VqKirZ5Y5XPObRcZd6lraGKKSJrR8RsfL6rlTXmE81kHmB/7q77XWW3k4CQA9jd7+PClfvqm+rQZjFS0/mAK3n4NCdLhOMGuTSukxBHtsCRkDA58fHS20brDLAe8bh8E8VPm6vNiiDTOsSXNkxHeurJtJ2ceYPWKtW4o2WJxbk8An/SrXYU+KVodm0kD/a7/wBu4vi3+7+tduidZ0uJNhUYHBOTjHDHYfDS031EOosmbr/A34rVfS4lUyTNY45E8gt6pwyCOFz2jMDmi7TOsC2xUMrNtAnhjq8Z8NV37dxfFv8Ad/Wq7pCfEkPkt+IoS31Z12I1EU7mMOQ6dFhR4dDLA17hmevVNTQ+mFuFZlUrg4447Aerx1YULdH7Zhk+c/7Vrt1m1kFsuyuDKw4DqA+Ef9h11cQVNqYTSngqialJqTDEFaXmkI4hmRwo8PM+Icz5qppdd4ByDt4QAB9pzQFc37SMWdizHmT/AO8B4K8t9VHPjMzj+kAB4lXUWDRgfqG58ke/t1F8W/3f1qft1H8W/wB39aAt9U31a/a1XzHgFP2TT8vMpsaM0iJ4xIoIByMHnwOOrxVTvrxECRsScCR73q89e+pjZtE8b+kaXdxN37eU34mrSsrZ4oYnsObhnl0CraShilmlY4ZNOXmjv9uovi5Pu/rRKDSb31ONeVS4VVy1G3vTpb3UWJ0kdNsbA1v7L7UqVKulTqVwaY0stugdgSC2zwx2E9firvoZ1/bFunzg9F61ayR0cDns1C2aSMSzNY7Qqft3F8W/3f1qw0PrGlwzKqsuBnjjtx1GljvqKej98zSeQPxFUFHiNTLO1jzkegV7V4bDFC57RmOqJdL6xpbuFZWJI2uGO0jrPgrh/bmL4En3f1qn1+kxOnzf/c1DG+pWYlUxTuYwiw6JSYbDLC17hmeqPv26i+BJ939an7dRfFyfd/WgHfVN9Wr2tV8x4LZ7Ip+XmUwotd4SeKuvhwCPsOau7S8SVdpGDDtH4HspRb6uzRWmngkDqfKXqYdh/XqrapsYlDrTC4WvPgzC28WRTXqV5WlysiK68VYAjxGvWuoBBFwuZIINipUqVK9XilcV/piKH/8AI4B7ObfQONUWtWtm6JiiPf8Avm+D4B/1fh4+QO9ySSSSSeJJOSfPVJW4qITsRC58grqjwp0zQ+TIeaP315hHJZD5gP8Aur8ft3F8W/3f1oB31TfVTnFqvmPBWowin5HxR9+3cXxb/d/WiG2nDorjgGUMB4xn/elDvqa+hj/Dw/Nx+iKtsLrJqhzhIdFV4nRR07Wlg1XZXNe6SjhGZHC9nafEBxNVGs+s4txsJgysPMo7T4ewf+lfz3rOxZ2LMeZJyalrsTEB2Ixd3kFHRYW6cbb8m+ZR9LrxCOSyN4cAD7TmpHrxCeayDzA/gaXu+qb6qXteqve48Fb9jwW0PimzY6VimH7tw3aOTDxg8a66T0V2VIZSQRyIOCPPR5qrrVv/AN3JgSAcDyDgc/EfBVzRYoJzsSCzvIqqrcLdA3bZmPMIkY4FDX7dxfFv939aJJfcnxGk6Jq8xWrmp9jdHW/svMMo46ja2xpb3R8Ne4vi3+7+tEcEwdQynKkZB7QaT2+on1O1j3bbmQ94x70n3rHq8R/HxmtShxSR0mxOcjx5FbdbhTWx7cIzHoj2uTSek0gjLv4gBzJ7B/71V0TTBFLMQFAJJPIAczSy0/p83EueIReCDwdp8J/QdVWmIVn4aPL4jp9VWUFGal+fwjX6Iq/buL4t/u/rXvZa4RyyKgRwWOATjH40ut9Vlq5L/FQ+WP8AeqGHFKp0jWk5EjgFdy4XA2NzgNAeJTSqVKldeuUVbpnQMdyFEm13uSNk4548B7KWWsdosFzJEmdldnGTk8VUnj4zTfpP69SYv5/GnoJVLisLCwPAzvr8l0WBSPdKYycgCbfMKu31TfVxb6pvqoN0us3aJNF62SwRSRKeDe5PWhPuiPGPt49uajfVxb6pvqkdtOAa45DRRtp2MJc0ZnVdu+qGauLfV8M1R7pSbtPTRJ/cQ/Nx+iKT13N+8fym/E039DH+Hh+bj9EUk7yb94/lt+Jq7xNt2R/fJc1gjbyy/L3XuZqauth/gJfJT0lpOmbhTf1xP9nS+QnpLUNAy0U3d7FbGKNtNT/y9wldvqm+ri31Werejxc3KQsxUNtcRjPeqW6/FVY2AucGjirqS0bC92gzXjvqm+q/0/qDNApeNt6g4nAw6jt2eO0PF9FCe+rKSlfEbPFlHBLFUN2ozcLt31EvR9Jm7/y3/FaDd9RT0bSZvf8ALf8AFamo47TsPVQ17LU0ncVbdJb4kh8l/wAVoN31FfSm+JYPIf8AFaB99Wdey9Q4/eijwtl6Rh7/AFKZ3R1MBbzE8hISfEFUmgjSelTPK8je+OQOwe9HmGBRNqSxOjrzHP8AeY+qFAW+qSpuYImcMyoqOEGqmfxuB5Lt3tG+hdQNpA1wzKTx2FwCPKJB4+ADz0EaDuFFzAXxs72POeWNoc6eNS4dRxyXc8XstbGaqWn2WR5X4oZ7n9t2y/6x6tTuf23bJ/rHq0TVKuPwVP8AsC538fU/vK5NGaNWCMRpnZBJGTk8Tk/jSduZu/fym/E07aQ11N+8fym/E1W4rGNljRoL+yusCvI+RztcvddG+p4LyFILfU/U5CmEN2dv5e69/qBtt3/69l9qVKlXq5dShPpHbFsnzo9F6LKDulBsWsfzq+jJWpWi8Dh0W/hovVM70v8AfUXdGz5nl+bHpCgTfUZ9Fz5uJfmx6QrnaGO1Q0rr8TZalf3e69+kd8XEfzY9JqE97RH0oSYuY/mh6T0Hb6vK2O87ivcNZelZ3Jm6h20T2xLpGx3jDLKpOML2iiM6Nt/i4f8AQv6Ujt7U3tbcNaI2Bm7Bt98lpz4O6WQvEhF+Fv8AKJdaTEty4gxscPcnKhsd8B4P981U72uHfV26H0dJcyrHGMk8z1KOtm7APt5VWujMryQNToFatjEMY2jkBqfVNPUhibKLPa+PFttV9XPo+yWGJI15IoUdpx1nwnn566K7CFhZG1p4ABfPah4klc8aEkqVw6b0huLeSXrVTjxngv2kV3UN9IRPtGTHwo8+LbX/AHxSdxbG5w1sVlSxiSZjDoSB5paPcliSTkkkknmSeZr9WyNI6og2mYgADrJqu31EfR9Ovt6Pa61cL49k/wC2a5CKDeSBp4lfQKj9KJzwNAT4Iq0f0doFG+kYt1hMBR4MkEnx8K6+5/bdsn+serRNUrp20FOBbYC4V2I1LjfbKGe5/bdsn+serV73sEPXsRJ59lB+grpqs1nz7TuMfFSeic1IIY4QXRtAKw30lQ9rJHEi6U97pFpZGkY98xJP6eIDh5q8lkycDiTyFcO+qy1anUXdvtct4n054fbiuSEW2/PiV37miOMkDQeiNdEdHoKhrh2DH3iY4eAsQcnxfbX70n0eLskwO20Pevgg+DIAx580aVK6fs6n2dnZ+fFcOcUqdvb2vlwSQkJUlWBBBIIPMEcCDX2C9KMrKcMpBB8I5V2a7Tr7en2cYyoOPhBV2vtzVHvq5l8Ow8gcCu3iG9ia8jUA+KedneCWBZBydA3iyM483KkwJqaepxP/AA+LPwH+jabH2Un1m4CrTEryMiceX0VJg8QbJOwcCB6ru31TfVxb6pvqp90ug3aJb/W2WW3SFjwX3TZ4vj3OfF9pwap99XFvqm+qSTakN3m/BRx07IxZgtxXbvqtNV5f4yDyx/vQ9vqttU5f423+cH+9ewx/qN7wsKln6L+4+idFSpUrtF84UpK9IEuNIz+OP8tKdVIvpGkxpK48cf5aVoV7dqMd66P+nBepd/E+oVPvqs9I6HeKGCfnHMuQexhnKH6MjtGew0P76nbqxotLnREMUgyrx+cHJww7CDxqvhphJcdF0uJVX4MMedCbHusUn99XVo20eeVYoxl3OB2DtJ7ABxPirx09oeS0naGQcR7kgcHU+5ZfH2doI6qbXR9qh7Uh3kg/fyDvv+heYTx9Z8PDqpFSF79k/NeV9fHTQCVpuXfD169w/wAJV6Ug3M8sWc7t2TPLOySM46uVcpmr31ql/jrr5+X02qqM1Quis42VhCC6NrjxAWjNBn+Gg+aj9FaQ97N+8k8t/wATT30Af4W3+ai9Faz5fS/vZPLf0jVjWtu1i5nAG3lm+XqV7NNwNOnXY/2bN5CeklIhpuBp569n+y5vIT0kqOlZZknd9Vs4w21RTfy92pNb6iXo7kzpCHxSeg9Bu+oo6NJM6Sg8Uv5b1qwx2kb3hW1ez/5Zf4u9E8aT3SJoQW1ztIMRzAsAOQYe7UeDiD/i8FOGgTpftwbSN+tJQM+BlYH7Qv0Vb1cQfGei4jBZzHVtbwdkfbzSu31F3RfJm+/ypPxSgTfUZdE8mb//ACpPxSqqnjtK09V2mJMtSSdxVz0uPiW38iT8VoB31G/TK+JrbyJPxWl3vqyqo7yuKhwdl6KP5+pTe6J++tZweI3uD/oSl/rBoxrW4khb3p70/CQ+4P0faD2UedDjZtZvnv8AsSr7XDVBL6PnsSpndvj7rdqn7OY7Dtmm3sDbahUgrm0mIyB/wuIv0yyKSm+o30B0pPEgjnQyheAcNh8DqOeDePge3NBOmNFTWsm7nQo3V8Fh2q3Jh4vsrh31aLNuF125LpZqSCsjG2A4ag/QhNzuvQfEy/SnrVO69B8TL9KetSj31TfVP+Km5rR7Ao/2nxK0PoDTa3cCzIpUMWGGxnvSV6vFSLu5v3j+U34mm10XnOjYvKl9NqTF7L+8k8t/xNSVYL2MJWlg0LY6mojboDbzK999TOHS7B8TL9KetSk31TfVqxOfFfY4q5qsOhqrb0Xt7/6Tc7r0HxMv0p61TuvQfEy/SnrUo99U31Tfipua0+wKP9p8SnBb9LELuqiGXLMq8198QO3w1++lhsWkfzy+hJSl0XL+/h+cj9IU1emBsWcXz6+hJU4kfLC/bVbNQRUlbAIha5KV2+o66JXzcTfND0hS431H/Q6+bmf5oekK06aO0rSrjFmWo5O73Xr0sPi6i+aHpPQRvqL+mF8XcXzI9N6At9SpjvK4r3CmXo4+5HuqWo4vYTLvjHhymNja5BTnO0PhfZV33JB8pP1Q9eurohbNi/zz+jHRxW/DSROYCW5/NcvX4nVQ1L42PsAeQ+iArbomjB7+d2HYqhPtJai/ROhYrZNiFAo6zzZj2sx4mu6pW1HBHHm0KpnrqioFpHkj74BfGbHE0G3/AEp2sblUWSUA4LKAFPiLEE+PGKt9eEc2FwI87WweA5lQQXH+napCb6teqnfGQGK4wbC4qtjpJeBtb3WgtAazQ3iFomOV90jDDrnlkdh7RkV0aa0aLi3liPDbUgHsPNT5iAfNSl6Kw7X4KZ2Qj7zs2SMKD/i2foPZTnqWB5lj/MOi0cSpRQ1OzGeRHRZ3uFaN2RxsspKsD1EcCK+Q3hRgykqykEEcCCOIIpq696he2v30GFnA4g8FkA5AnqYcgfMeohQXcLxOUkVkcc1YYI83+9VEtKYnLtKCsirY7jXiPvgmTovpcwoE8JZh79CBnwlTy8x8wrt7r0HxMv0p61KPfVN9UoqZgLXUTsCo3G+z5lNzuvQfEy/SnrUZQSrcQKxB2ZYwcHnsyLnBx4DWcd9Wh9WT/B23zEPoLW5SyvkJD1QYzh8NGxjohYk8ykjpexa3meF+aHGe0e9YeAjB89ce+py666lreoGUhJ0HeMeRHPYbHVnkerPjBTGlNHy20hjmRkYdR5HwqeTDwiq+ekMbui6DDa+OsjGf5xqPcdPRHmg+lZo0CXEZlxwDqQHI/wCoHgx8ORXrpfpaZkK28RQn37kEjxKOGfCT5qWe+qb6st/Ns7N1mcGpC/b2M/nbw09l3vckkkkkk5JPEknmSeuvawt3mlSKMZdyFHn6z4AOJ8ANcej7OSdxHCjO56lGfOeoDwnhTj1H1HFmu8kw07DBI9yg+Cvb4W/9OENKZHdF5iNdHRR5/FwH3wRFbWYigWNeSIFH+EYzWflm4CtET+5bxH8KzSs3AeIVuV7L7I71T/03d+9J/wCvurSzG3IiE4DOqk9Y2iBn7a6dN6Ne1maKTmvI9TKfcsPAf1HVVdoiX+Ih+dj9JadOvOqYvYO9wJo8mM8s9qE9h+w4PbnVjpd4wkahWtbWikqI2v8Ahde/TkfqkxvqtNDaGe4WZxwSGN5HbwqpKoPCSPMMnszW6L0TLcXC26KRIWIIIxsY90W7AvX9HOnLeaFS00XcRR8lgmJbrZih2mPhP2cB1Uhpdu5OgXmI1zabZjb8TiPkOf0SY31XOp0v8dbfOD8DQzvqu9SZf7QtfnB+BqKOOzx3hWFUz9B/cfRP6pUqV0a+VqUK6Z6N7W6meaTe7b4zsvgcAFGBjsAoqqVi5odkQpoaiSB21E4g6ZII7kNl2zfWD1aLNE6MS3hSGPOwgwuTk458T5666leNY1uYCkmrJ5xsyvJHVcN7oSGaSKWRAzwktGT1E/jxwR2EA13VKlZWWuXuIAJ00Qff9FtpNLJK+92pGZ2w+BliScDZ4cTXh3IbLtm+sHq0b1Kw3TOS3hidW0WEh8V42lsI40jXOyiqozxOFAAz9FCMvRLZMxYmbJJJ/eDr4/Bo0qV65jXahQQ1c0JJjcRfWyCO5DZds31g9WinSuh0uIGgk2thgAcHBwCCOPmFd1SgjaNAspK2eUtc95JbmOiCO5DZds31g9Wu7QnRza2syzRb3bXaxtPkd8Cp4Y7CaKaleCJgzAUj8SqntLXSEg5aqVXaf0DHeQmKXa2SQ3enByvLjg1Y1KzIBFitNj3RuDmmxCCO5DZds31g9WrLV/UC2s5d7FvNrZK98+Rg4zwwOyiWpWAiYDcBbb8RqpGlrpCQeqodZNS4L5kabbygIGy2zzwTngeyqbuQ2XbN9YPVo3qUMbCbkLyPEKmJoYyQgDqqnVzVmKyjZIdrZZto7TbRzgDsHUKtqlSswABYLVkkdI4vebkrwvLGOVSkqK6n3rKGH0Ghi76LLBzkRsnkSMB9DZA81F1SvHMa7UKWGqmh/wCN5HcUEdyGy7ZvrB6tTuQ2XbN9YPVo3qVhuWcls9qVn90+Kr9B6FjtIVhi2thSxG0cnviWPHHaaGpeiWyZixM2SST+8HXx+DRrUrIxtIsQoI6yeNznseQXa9UEdyGy7ZvrB6tTuQ2XbN9YPVo3qVjuWclP2pWf3T4oI7kNl2zfWD1anchsu2b6werRvUpuWck7UrP7p8UGQdE9mjKw32VIYfvBjIOR73wVfaxatxXsaxzbWyrBxstsnIBHPB6mNWtSshG0CwChfW1D3h7nkkaHkgjuQ2XbN9YPVq31c1It7J2eHeZZdk7TbQxnPYOyiCpXgiYDcBZSYhUyNLHyEg9UO6x6i297Isk282lXYGy2yMZJ7D1k1VdyCy7ZvrB6tG9ShiYTchex4hVRtDGSEAdVV6u6uRWURih2tksXO0do5IAPHA+CKtKlSswABYLUkkdI4vebkqVKlSvVgpQppLoyspnLlGQk5IjbZUnyeIHmxRXUrFzWu1CnhqJYDeJxHcq/QugYbRNiBAgPE8yzHtZjxNWFSpXoAGQUT3ue4ucbkqVxaT0LDcLszRJIOraXJHiPNfNXbUoRfVGucw7TTYoNuOiexY5CyJ4FkOPvZry7kNl2zfWD1aN6lR7lnJbwxOsGW9d4oI7kNl2zfWD1aMLG0WKNI1zsoqoueJwoCjJ8Qr3qVk1jW6BQT1c84AleTbmpXNfaOjmXYljSRexlDDx8eR8NdNSs9VrtcWm41QhddFVg5yI3TyJGx9DZxXy26KbBDko7+BpGx93FGFSo90zkFvdpVdrb13iVy6P0XFAuzDGka9iqFz4TjmfCa6qlSpALLSc4uN3G5Xx1yCO3hQT3IbLtm+sHq0b1KxcxrtQp4KqanvunEX5IMtuiizR1cb7KsGGZBjKnI974KM6lSjWNboF5PUyzkGVxNua4rbQ0Mc0kyIBJKFDt1nZ5eLw454GeVe1/ZLNFJE+dmRWRsHBwwIOD4jXvUr2w0URkcSHE5i3lp4II7kNl2zfWD1a6tGdGVpBMkqb3aQ7S5fIyO0bNFtSsN0wcFuOxKrcC0yGx6qVKlSpFoKVQya+6PUkG+tQQSCDOgII5g99V9WNdbdEzW91KJo3iLu7qHUqWUs2GGeYODx8FEWq+6Bo75faf1EfrVO6Bo75faf1EfrVlHRWql5dIXt7aaVASpZELKGABIyOvBH012jo60l8huvqW/SiLWcmm4Fg9sGaIQYB3xcCPDEAHbzjBJA89VvdA0d8vtP6iP1qBtZrN4tUd3IrI6Q24ZWGGUiaPgQeVITQOg5rydLeBdqV9rZUsFB2VLnixAHBTRFreDXmwdgqXtqzHgAJ48k9gG1xq8rH2tOoN7o4I11EEWQkKRIjglcEjvWOOfXTh9j1rbLPDNaysXEARomPEhGyCmexSBjyiOQAoiZF9rlZQyNHLd28ci42keZFYZAIyCcjgQfPXh3QNHfL7T+oj9as4dMp/tq88qP8AKjqlsNSr6eNZIrSeSNuKusbMpwSDggceII81EWqe6Bo75faf1CetVlpPTcFsgeeaOFGOFaRwik4JwCx4nAJ81ZNHR1pL5DdfUt+lOL2RAxo21+fX8uSiI+7oGjvl9p/UR+tU7oGjvl9p/UR+tWSdE6EnumKW8UkzAbRVFLEDIGSB1ZI+mrXudaS+Q3X1LfpRFrTRemYLlS9vNHMoOyWjcOoOAcEqTxwRw8NdlLToG0JPa2MyXEUkLG4LBZFKkjYjGQD1ZB+imXRFK5NI6Wht12p5Y4l+FI6oPpYiqnX3W1dG2MtyQGYYWNTyaRuCg+AcWPgU1lLSOkrrSFztyGSeeQ4AALMesKiLyA6lAoi1f3QNHfL7T+oj9arLRemoLlS1vNHMoOyWjcOAeBwSpODgj6ayZ3OtJfIbr6lv0p6dAuhJ7WynS4hkhYzlgsilSRsRjIB6sg/RREy2YAEngBxJ6qoe6Bo75faf1EfrVVdL+sHtTRVwwOHlG4Txy5DY8IQOfNWUc0RbasNIRzxrJDIkkbZ2XRgynBIOGHA4II81fq8vEiRpJHVEUZZ2IVVHaSeApRexx1h27e4tGPGJhKmT72TgwHgDLn/Mo56U/wC6L35k/iKIrC112sJXWOO8tndjhVWdCzE8gADknwVdVh+KZlYMpIZSCCDggjiCCORBp0aZ6dTJodUQlb6TMUpHDYAA2plI5FwRjHIlvgjJE2pNfNHqSpvrUEEggzpkEcCPdVY32m4IYxLNNFHG2Nl3cKh2hlcMTg5AzWKs1oTpn/uC18u1/KeiI/7oGjvl9p/UR+tU7oGjvl9p/UR+tWSNFaHnuXKW8UkrgFiqKWbAwCcDqyR9NW3c60l8hufqW/SiLWOitO29yGNvPFMFwGMciuATyB2ScV2yyhQWYgADJJOAAOZJPKlV0A6v3FrDdC5hkhLPGVEilSQFbJGedDvsjNZpRNDZKxWLdiZwOG2zM6qG7QuxkDtbwDBE2m1+0cDg31p/UR+tXraa62MrrHHeWzuxwqrMjMxPIAA5JrIWjNFTXL7uCN5XwTsINpiBzwBxNHPR7qNfxaTtJJLO4RFmUszRMFUDrJI4URaerm0hpKKCMyTSJEgwC7sEUZ4DJPDia6RQT0xaMluNFTRwRvLIWiIRFLMcOpOAPBRFb90DR3y+0/qI/Wqd0DR3y+0/qI/WrKmktTr23jMk9rPEgIBd4yq5PADJFU+aItsaO0pFcIJIJElQkgOjB1yOYypxXnpTTtvbBTcTxQhiQpkkVASOYG0Rmk77G7WDhc2bHsnjH0JL/wCP6TVp7IfRM01tbtFG7rE0ryFVJCKFGWbHIcDx8FETL0drFbXBxBcQSnsjlRz9Ck17aS0tDbptzyxxJkLtSOEXJzgZY4zwP0VilJCpBBII4gjgQR1g9VE+kOkW6uLA2dy5mUOjxyMcyLs7QKlubghuZ4jHPsItTaM1ptLlykFzBM4BYrHKrtgYBOFOcZI4+GuabXrR6Myte2qspKspnQEEcCCC3Ag0jPY6n+1JP5aT04aDdfNFTQX1xvo3j3kszptKV2kMjYYZ5g9tEWoxr/o75faf1EfrVdWt2kih43V1PJlYMp8RHA1jXRurF3cRtJBbzSopKs0cbOAQASO9B44IPnqx1I15uNGXAeNmMeRvoScJIvIgjqYdTcwfBkEi19Urn0ffpPFHLGcpIiuh7VYBlP0GuiiKVVaR1ss7d9ia6t4n+C8yK3+knNVfSdrBJZaLuJ4eEgCqjfBMjKm14wGJHhArJEkrMxZiWZiSSTkkniSSeZPbRFsHugaO+X2n9RH61WJ05b7j2xvotxjO+2xu8Z2c7ecYzwrJkfR7pFgCtlckEAgiJiCDyIIHEU6NJ2MkOqJjlRo5FhUMjDDA74HBB5c6ImDY65WU0ixxXdvJI3uUSZGY4GTgA5PAE+auvSmm4LZQ1xNHCrHAMjhATzwCxGTisu9Drf21Z+VJ+XJTQ9ke49pW2D/859B6ImbovWW1uWK29xDMyjJEciuQOWSFJwM1ZZrPnsbT/GXXzK+mK8Om3pJlmuZLGBykERKS7JwZZB7sMfgqe92eRIJOeGCJ4S662KtsNe2qsOBU3EYOezG1wq3imVlDKQykZBByCO0Ec6xjb6t3UkJnS3maEZzKsTGMY913wGOHX2URdGvSNLoy4XLM1s7ATRZyADwMiDqYc+HPGD4CLTF/rhZQSGOa7t45FxtI8yKwyARkE5GQQfPXdo7ScVwgkhkSVCSA6MHUkcCMqcUjPZGaCxLbXicVkUxORyyvfxnPXlWbzR1XdF2v3tPRek4y2HjQSwdu3LiE+YOYj5zRE731+0cCQb61BHAjfp1f4qtbnSUUcRmkkRIgAxkZgEAOMHaJxg5H01ibNNPWbX3e6t2VuG/eM5hl8i1wVB8YaA+Y0RPW112sZXWOO8tndjhVWZGZieQAByTVvLKFUsxCqBkknAAHMknlWc/Y96v77SD3DDvbZDj5yXKL93eH6KtPZF6yy7+GyVisO7WZwOG2zM6rtdoUJkDtY9gwRNxtftHA4N9af1EfrV62uu1hK6xx3ls7sQFVZkZmJ5AAHJNZC0Zoma5fdwRvK+CdhBtMQOeAOJo31A1Fv4tJ2cklncIiTIWZomCqAeJJI4CiLUFSoKlEUrOfsjv7yg/ll/MmrRlZ19kahOkYP5ZfzJqIgvVvo6vr+Iy2sG8jDFC28jTvgFYjDuDyYfTTB6Lei3SNnpSCe4twkSCXabexNjajdRwVyTxYDl10Vex1XGi5f5qT8uGmnREEdNP9yXnih/OirLFrcOjBo2ZWGcMpKsOGDgjiOGa1R00D+xLvxRfnRUiehy1D6YtldQyMJ1ZSAVIMEoIIPMEHGKIhG80lLNjeyPJjltuWxnnjaPCtB9BOgILWKTNzby3U4VmiinSUxxpyB2GPHL8SOHFRS96U+iR7B2ntxtWjHhlhtxE+8IJyw7CMnHPjxPV7HZCNKSfy0npw0RUHTL/fV55Uf5UdUVlqvLKiur2wDcg95bRvzxxSSUMvLrAq/wCmRD/xq88qP8qOgvdmiJwdCluthdTyXVxZxq8Oyp9u275O2pxhJSRwBom9kef7Pt/5gflyVnkRmtB+yGXOjbX59fypKIkLozRTzsVQxAgZ/eTRwrjIHBpnUE8eQOaubLU+ZZEYyWeAyk/2hacgRn/5qHd0am7NEW1dG6WhuFLQSxTKDgtG6yKDwOCVJAOCDjw110p/Y5DGjp/5lvy4qbFESs9kVbs2jI2UEhLhC/gBSVQT52A/xClh0JaxW1npEvckIrxNGkje5RiVOSfeghSNrqz2E1pXTOh47qCSCZdqORSrD8CD1EHBB6iBWZNfOiS60czONmW3z3soYK3gDITkHxZH4URGXS/0nzRXUQ0deqYjCC+5aORdvbfmQGwcbPDPZRf0Hay3F7ZzSXMpldZyqkgDC7CHHegdZNZm3ZrQ3schjR9xn5Qfy46Ihr2R2sO3cQWinhEplfB9/JwUEdoVc/5lBOgLazOi74zTRrdExe10IO1iI7T4IGO/DFRx5rVbrjplr2+uLg5xJIxXPMIO9jHmQKPNTMsfY3O8SO16qMyqzLuNrZJAJXa3o2sHhnHHFEQX0Qawe1NK27E4SU7h/FLgLnwBwh81aF6U/wC6L35k/iKy3p/Qj2d3NATloZGXaHDOye9YceGRg46s1ozWLTXtzVqW499Jagt1d/wDgeDaDURZgCk8hnmfo4n7K/NFvRdBnS1mGAKmQgg4IIKsCCOsEUx9B9CQj025fDWcOxPGpOS22W3cTA9SsjZJ5hB8I4IkaykEgjBHAg8xWgumf+4LXy7X8p6SOs8Z9u3Xz83ptTv6Zl/sC18q2/KeiJC6M0Y87lEMYIBOZJo4VwMD3UrKpPHlnPPsq0/Yuf4yz/8A2Fp//eqPdGpuzRFtHRGmIJ1/cTRTbOAxjkWQKccAShOKWPS1obR+k0WSLSFlHdQgqNq5jCuuc7tjtZUg5IPhIPPI5fY2LiC8+ci9FqRt/Gd7J5bfiaIvzc27QyFSV2kPukdXXPMFXjJU+MGtG9Beu8t9bSxXDF5bcoBIfdOj7WztH3zAowz1gjPHJOcrSweV1RFyzEBRkDJPLiTitO9EHR6+jLZzMRv5yrSAHIQKDsJnkxG0xJHDJwM4ySI+qVKlESN9khrB/wAtZqe2eQfSkX/k+yl3qpaWbWOkDcTJHOY1FsrAliyHetjhgbWwqZ/6mrx6RtNG80ncze93hRPIj7xeB5ZC5x2saPND+x1ea3ila8VDJGjlNxtbO2A2ztb0ZxnGcURAnRprB7T0nbSk4Tb3cnHA2JO8YnxZ2v8ADWm+kD+6r7+Wn9BqytrZqy9heTWzMHMTAbQGNoMAynGTjKsOGeFaHTThvNWJZmyXaymVyet40eNz52Unz0RZz1W0St1e29u5KrLKkbFcbQDEAkZBGat+kXo/k0VcCNm3kUgLRSYxtAcGUjqZcjPgIPXgeHR3Gf8Aitj/ADEXpCnR7ImxDaOhfHfJOoB68OkgYfSF+iiIF9jp/ekn8tJ6cNdPskP+etv5f/yPXP7HZCNKSfy0npw11eyPQm+tv5f/AMj0RXPQLrLa21hOLi4ghbfswWSVUYjdxjIUnJ4gjgOqlNr1pWK50jdTQDEUkrMvDGe18HiNo5bjx76qQRGmx0a9CMtw8dxegJbjDLGGDPN2A7JIRO3jk8sDOQROHoxtmj0TZK+drcqePMBsso/0kUT18VcDA5V9oiFdZtL6Murea0uLy1CuCjj2xGHVgeBwW4MrAHj1rWY9atVvachC3Ftcxk97JBMj57NpFYshx28OwmvHWqM+3rr5+b02qr3ZoiP+h/XyazvYbcuWtp5FjaMnKq0h2VkX4JDEZxzGc9RDv6YP7mvPIT8xKU3Q10Xyz3EV7MAtvEwdBtAtI6HKjAPeqrYJzzwABxJDZ6Xx/Y155CfmJRFlvQuhpbudIIF25XJCrtBc4BY8WIA4A8zVrrL0f3uj0WS6h3au2yp3kb5OCcYRiRwBq06HUP8Axqz8qT8uSmh7JBc2Vt8+fQeiIZ9jb/zl18yvpilxrnbtHpC7V87QuJs+HLsQfODnz0yPY3oReXXzK+mKL+lnogN+3tq1Krc4AdG4LKFGFO171wOHHgQByxkkVnql0laMXRsLG4hhEUSK0JYCRSigMqx+6fiDgqDnNZn0pcJJPK8a7CPI7InwVZiVXh2Ageav3eaFmilMMibMgOyV2lPHsyDj7acHRb0JSLLHd34VVQh4oAQ5YjirOVJAUcDsgnPXgcCRGmu2qzXGr+5YZmht4pB1neQIC4HhIDr/AIqy9mtwkVjvXbV72nf3NuB3scjbHHPeN30fn2GWiKjERwWwdkEAnHAE5IGe07J+g18zTd0NqMH1WuJsDeNIblTnktuTHg/4d8f8dLLQOhmubmCAcDLIkeezaIBPmznzURaI6G9HR6P0Ok87pFv23zPIyooDYSIbTEDBUAjy6q+lnQ+j9KIksOkLJLmIFV2rmPYkTOdhiG70gkkH/qIPPIuumm1WPQckaDCobdVA5BVdAB9ArMe7NEXrcQNDIVJG0h5o6uMjiCrxkqfGDWiugrXma+t5Ybhi8lvsYkPFnR9rAY9bKUPfdYI6wSc62lg8rqiLlmICjIGSfCTitOdEHR42jLZzMR7YnKmQA5VFXOwmesjaYkjhk4GcZJEf1KlSiL//2Q=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96" name="AutoShape 4" descr="data:image/jpeg;base64,/9j/4AAQSkZJRgABAQAAAQABAAD/2wCEAAkGBhQSERQUExQVFRUWGBYXFhYYFR0WFRgaFx4YGBYXGhgYHCYgFx8jHBcZIC8gJCcpLCwsFh4xNTAqOCYsLCkBCQoKDgwOGg8PGjIlHyU0Kyo0NDExKjI0LywwMjYqLCwsLCwsLCw0LCwsKiwsLCwsKiwsLCwvLCkpKiwsLCw0NP/AABEIAF8CEwMBIgACEQEDEQH/xAAcAAACAwEBAQEAAAAAAAAAAAAGBwAFCAQDAQL/xABPEAACAQMABgMIDwUGBgIDAAABAgMABBEFBhITITEHQVEXImFxcoGy0ggUMkJSU1RzkZOhorGz0RYjJHSUJTWCg5LBFTRiwsPwQ+EzldP/xAAbAQEAAgMBAQAAAAAAAAAAAAAAAwUCBAYBB//EADgRAAEDAgMFBgQFBAMBAAAAAAEAAgMEEQUhMRITQVFhFXGRobHBMoHR8BQiI1JyBlPh8TNigiT/2gAMAwEAAhEDEQA/AG/pnTi2wUsrNtZAxjqx2+Oqv9u4vi3+7+tc3SE+Fh8b/gtBW+rma/EKiGdzGHLLh0XR0OHQzQB7hmb+qPv27i+Lf7v61c6K0slwm0nDBwVPMHw0qN9VhoTTjW8occVPB17R+o5j/wC6ipsXmEg32be7zUtRhEe7O6H5vvJNSvzJIFBJOABkk8gBzNfi2uVkRXQ5VhkGgvXPWPaYwRnvVP7wjrI974h1+HxV0FVVNgi3hz5dVRU1K+eXdj59FaNr1Fk4Rz4eHH7a+ft3F8W/3f1oB31TfVy/a1XzHgF0nZFPy804LebbVWHJgD9IzQ/JrxGCRu34Ejq6vPV1os/uIvIT0RSquZu/fym/E1cYjVzQMYYzrr5Kpw+jjne8PGn+Uc/t3F8W/wB39avL6/EURkIJAAOBz4kD/elKZqZesx/gpPJX8VqKirZ5Y5XPObRcZd6lraGKKSJrR8RsfL6rlTXmE81kHmB/7q77XWW3k4CQA9jd7+PClfvqm+rQZjFS0/mAK3n4NCdLhOMGuTSukxBHtsCRkDA58fHS20brDLAe8bh8E8VPm6vNiiDTOsSXNkxHeurJtJ2ceYPWKtW4o2WJxbk8An/SrXYU+KVodm0kD/a7/wBu4vi3+7+tduidZ0uJNhUYHBOTjHDHYfDS031EOosmbr/A34rVfS4lUyTNY45E8gt6pwyCOFz2jMDmi7TOsC2xUMrNtAnhjq8Z8NV37dxfFv8Ad/Wq7pCfEkPkt+IoS31Z12I1EU7mMOQ6dFhR4dDLA17hmevVNTQ+mFuFZlUrg4447Aerx1YULdH7Zhk+c/7Vrt1m1kFsuyuDKw4DqA+Ef9h11cQVNqYTSngqialJqTDEFaXmkI4hmRwo8PM+Icz5qppdd4ByDt4QAB9pzQFc37SMWdizHmT/AO8B4K8t9VHPjMzj+kAB4lXUWDRgfqG58ke/t1F8W/3f1qft1H8W/wB39aAt9U31a/a1XzHgFP2TT8vMpsaM0iJ4xIoIByMHnwOOrxVTvrxECRsScCR73q89e+pjZtE8b+kaXdxN37eU34mrSsrZ4oYnsObhnl0CraShilmlY4ZNOXmjv9uovi5Pu/rRKDSb31ONeVS4VVy1G3vTpb3UWJ0kdNsbA1v7L7UqVKulTqVwaY0stugdgSC2zwx2E9firvoZ1/bFunzg9F61ayR0cDns1C2aSMSzNY7Qqft3F8W/3f1qw0PrGlwzKqsuBnjjtx1GljvqKej98zSeQPxFUFHiNTLO1jzkegV7V4bDFC57RmOqJdL6xpbuFZWJI2uGO0jrPgrh/bmL4En3f1qn1+kxOnzf/c1DG+pWYlUxTuYwiw6JSYbDLC17hmeqPv26i+BJ939an7dRfFyfd/WgHfVN9Wr2tV8x4LZ7Ip+XmUwotd4SeKuvhwCPsOau7S8SVdpGDDtH4HspRb6uzRWmngkDqfKXqYdh/XqrapsYlDrTC4WvPgzC28WRTXqV5WlysiK68VYAjxGvWuoBBFwuZIINipUqVK9XilcV/piKH/8AI4B7ObfQONUWtWtm6JiiPf8Avm+D4B/1fh4+QO9ySSSSSeJJOSfPVJW4qITsRC58grqjwp0zQ+TIeaP315hHJZD5gP8Aur8ft3F8W/3f1oB31TfVTnFqvmPBWowin5HxR9+3cXxb/d/WiG2nDorjgGUMB4xn/elDvqa+hj/Dw/Nx+iKtsLrJqhzhIdFV4nRR07Wlg1XZXNe6SjhGZHC9nafEBxNVGs+s4txsJgysPMo7T4ewf+lfz3rOxZ2LMeZJyalrsTEB2Ixd3kFHRYW6cbb8m+ZR9LrxCOSyN4cAD7TmpHrxCeayDzA/gaXu+qb6qXteqve48Fb9jwW0PimzY6VimH7tw3aOTDxg8a66T0V2VIZSQRyIOCPPR5qrrVv/AN3JgSAcDyDgc/EfBVzRYoJzsSCzvIqqrcLdA3bZmPMIkY4FDX7dxfFv939aJJfcnxGk6Jq8xWrmp9jdHW/svMMo46ja2xpb3R8Ne4vi3+7+tEcEwdQynKkZB7QaT2+on1O1j3bbmQ94x70n3rHq8R/HxmtShxSR0mxOcjx5FbdbhTWx7cIzHoj2uTSek0gjLv4gBzJ7B/71V0TTBFLMQFAJJPIAczSy0/p83EueIReCDwdp8J/QdVWmIVn4aPL4jp9VWUFGal+fwjX6Iq/buL4t/u/rXvZa4RyyKgRwWOATjH40ut9Vlq5L/FQ+WP8AeqGHFKp0jWk5EjgFdy4XA2NzgNAeJTSqVKldeuUVbpnQMdyFEm13uSNk4548B7KWWsdosFzJEmdldnGTk8VUnj4zTfpP69SYv5/GnoJVLisLCwPAzvr8l0WBSPdKYycgCbfMKu31TfVxb6pvqoN0us3aJNF62SwRSRKeDe5PWhPuiPGPt49uajfVxb6pvqkdtOAa45DRRtp2MJc0ZnVdu+qGauLfV8M1R7pSbtPTRJ/cQ/Nx+iKT13N+8fym/E039DH+Hh+bj9EUk7yb94/lt+Jq7xNt2R/fJc1gjbyy/L3XuZqauth/gJfJT0lpOmbhTf1xP9nS+QnpLUNAy0U3d7FbGKNtNT/y9wldvqm+ri31Werejxc3KQsxUNtcRjPeqW6/FVY2AucGjirqS0bC92gzXjvqm+q/0/qDNApeNt6g4nAw6jt2eO0PF9FCe+rKSlfEbPFlHBLFUN2ozcLt31EvR9Jm7/y3/FaDd9RT0bSZvf8ALf8AFamo47TsPVQ17LU0ncVbdJb4kh8l/wAVoN31FfSm+JYPIf8AFaB99Wdey9Q4/eijwtl6Rh7/AFKZ3R1MBbzE8hISfEFUmgjSelTPK8je+OQOwe9HmGBRNqSxOjrzHP8AeY+qFAW+qSpuYImcMyoqOEGqmfxuB5Lt3tG+hdQNpA1wzKTx2FwCPKJB4+ADz0EaDuFFzAXxs72POeWNoc6eNS4dRxyXc8XstbGaqWn2WR5X4oZ7n9t2y/6x6tTuf23bJ/rHq0TVKuPwVP8AsC538fU/vK5NGaNWCMRpnZBJGTk8Tk/jSduZu/fym/E07aQ11N+8fym/E1W4rGNljRoL+yusCvI+RztcvddG+p4LyFILfU/U5CmEN2dv5e69/qBtt3/69l9qVKlXq5dShPpHbFsnzo9F6LKDulBsWsfzq+jJWpWi8Dh0W/hovVM70v8AfUXdGz5nl+bHpCgTfUZ9Fz5uJfmx6QrnaGO1Q0rr8TZalf3e69+kd8XEfzY9JqE97RH0oSYuY/mh6T0Hb6vK2O87ivcNZelZ3Jm6h20T2xLpGx3jDLKpOML2iiM6Nt/i4f8AQv6Ujt7U3tbcNaI2Bm7Bt98lpz4O6WQvEhF+Fv8AKJdaTEty4gxscPcnKhsd8B4P981U72uHfV26H0dJcyrHGMk8z1KOtm7APt5VWujMryQNToFatjEMY2jkBqfVNPUhibKLPa+PFttV9XPo+yWGJI15IoUdpx1nwnn566K7CFhZG1p4ABfPah4klc8aEkqVw6b0huLeSXrVTjxngv2kV3UN9IRPtGTHwo8+LbX/AHxSdxbG5w1sVlSxiSZjDoSB5paPcliSTkkkknmSeZr9WyNI6og2mYgADrJqu31EfR9Ovt6Pa61cL49k/wC2a5CKDeSBp4lfQKj9KJzwNAT4Iq0f0doFG+kYt1hMBR4MkEnx8K6+5/bdsn+serRNUrp20FOBbYC4V2I1LjfbKGe5/bdsn+serV73sEPXsRJ59lB+grpqs1nz7TuMfFSeic1IIY4QXRtAKw30lQ9rJHEi6U97pFpZGkY98xJP6eIDh5q8lkycDiTyFcO+qy1anUXdvtct4n054fbiuSEW2/PiV37miOMkDQeiNdEdHoKhrh2DH3iY4eAsQcnxfbX70n0eLskwO20Pevgg+DIAx580aVK6fs6n2dnZ+fFcOcUqdvb2vlwSQkJUlWBBBIIPMEcCDX2C9KMrKcMpBB8I5V2a7Tr7en2cYyoOPhBV2vtzVHvq5l8Ow8gcCu3iG9ia8jUA+KedneCWBZBydA3iyM483KkwJqaepxP/AA+LPwH+jabH2Un1m4CrTEryMiceX0VJg8QbJOwcCB6ru31TfVxb6pvqp90ug3aJb/W2WW3SFjwX3TZ4vj3OfF9pwap99XFvqm+qSTakN3m/BRx07IxZgtxXbvqtNV5f4yDyx/vQ9vqttU5f423+cH+9ewx/qN7wsKln6L+4+idFSpUrtF84UpK9IEuNIz+OP8tKdVIvpGkxpK48cf5aVoV7dqMd66P+nBepd/E+oVPvqs9I6HeKGCfnHMuQexhnKH6MjtGew0P76nbqxotLnREMUgyrx+cHJww7CDxqvhphJcdF0uJVX4MMedCbHusUn99XVo20eeVYoxl3OB2DtJ7ABxPirx09oeS0naGQcR7kgcHU+5ZfH2doI6qbXR9qh7Uh3kg/fyDvv+heYTx9Z8PDqpFSF79k/NeV9fHTQCVpuXfD169w/wAJV6Ug3M8sWc7t2TPLOySM46uVcpmr31ql/jrr5+X02qqM1Quis42VhCC6NrjxAWjNBn+Gg+aj9FaQ97N+8k8t/wATT30Af4W3+ai9Faz5fS/vZPLf0jVjWtu1i5nAG3lm+XqV7NNwNOnXY/2bN5CeklIhpuBp569n+y5vIT0kqOlZZknd9Vs4w21RTfy92pNb6iXo7kzpCHxSeg9Bu+oo6NJM6Sg8Uv5b1qwx2kb3hW1ez/5Zf4u9E8aT3SJoQW1ztIMRzAsAOQYe7UeDiD/i8FOGgTpftwbSN+tJQM+BlYH7Qv0Vb1cQfGei4jBZzHVtbwdkfbzSu31F3RfJm+/ypPxSgTfUZdE8mb//ACpPxSqqnjtK09V2mJMtSSdxVz0uPiW38iT8VoB31G/TK+JrbyJPxWl3vqyqo7yuKhwdl6KP5+pTe6J++tZweI3uD/oSl/rBoxrW4khb3p70/CQ+4P0faD2UedDjZtZvnv8AsSr7XDVBL6PnsSpndvj7rdqn7OY7Dtmm3sDbahUgrm0mIyB/wuIv0yyKSm+o30B0pPEgjnQyheAcNh8DqOeDePge3NBOmNFTWsm7nQo3V8Fh2q3Jh4vsrh31aLNuF125LpZqSCsjG2A4ag/QhNzuvQfEy/SnrVO69B8TL9KetSj31TfVP+Km5rR7Ao/2nxK0PoDTa3cCzIpUMWGGxnvSV6vFSLu5v3j+U34mm10XnOjYvKl9NqTF7L+8k8t/xNSVYL2MJWlg0LY6mojboDbzK999TOHS7B8TL9KetSk31TfVqxOfFfY4q5qsOhqrb0Xt7/6Tc7r0HxMv0p61TuvQfEy/SnrUo99U31Tfipua0+wKP9p8SnBb9LELuqiGXLMq8198QO3w1++lhsWkfzy+hJSl0XL+/h+cj9IU1emBsWcXz6+hJU4kfLC/bVbNQRUlbAIha5KV2+o66JXzcTfND0hS431H/Q6+bmf5oekK06aO0rSrjFmWo5O73Xr0sPi6i+aHpPQRvqL+mF8XcXzI9N6At9SpjvK4r3CmXo4+5HuqWo4vYTLvjHhymNja5BTnO0PhfZV33JB8pP1Q9eurohbNi/zz+jHRxW/DSROYCW5/NcvX4nVQ1L42PsAeQ+iArbomjB7+d2HYqhPtJai/ROhYrZNiFAo6zzZj2sx4mu6pW1HBHHm0KpnrqioFpHkj74BfGbHE0G3/AEp2sblUWSUA4LKAFPiLEE+PGKt9eEc2FwI87WweA5lQQXH+napCb6teqnfGQGK4wbC4qtjpJeBtb3WgtAazQ3iFomOV90jDDrnlkdh7RkV0aa0aLi3liPDbUgHsPNT5iAfNSl6Kw7X4KZ2Qj7zs2SMKD/i2foPZTnqWB5lj/MOi0cSpRQ1OzGeRHRZ3uFaN2RxsspKsD1EcCK+Q3hRgykqykEEcCCOIIpq696he2v30GFnA4g8FkA5AnqYcgfMeohQXcLxOUkVkcc1YYI83+9VEtKYnLtKCsirY7jXiPvgmTovpcwoE8JZh79CBnwlTy8x8wrt7r0HxMv0p61KPfVN9UoqZgLXUTsCo3G+z5lNzuvQfEy/SnrUZQSrcQKxB2ZYwcHnsyLnBx4DWcd9Wh9WT/B23zEPoLW5SyvkJD1QYzh8NGxjohYk8ykjpexa3meF+aHGe0e9YeAjB89ce+py666lreoGUhJ0HeMeRHPYbHVnkerPjBTGlNHy20hjmRkYdR5HwqeTDwiq+ekMbui6DDa+OsjGf5xqPcdPRHmg+lZo0CXEZlxwDqQHI/wCoHgx8ORXrpfpaZkK28RQn37kEjxKOGfCT5qWe+qb6st/Ns7N1mcGpC/b2M/nbw09l3vckkkkkk5JPEknmSeuvawt3mlSKMZdyFHn6z4AOJ8ANcej7OSdxHCjO56lGfOeoDwnhTj1H1HFmu8kw07DBI9yg+Cvb4W/9OENKZHdF5iNdHRR5/FwH3wRFbWYigWNeSIFH+EYzWflm4CtET+5bxH8KzSs3AeIVuV7L7I71T/03d+9J/wCvurSzG3IiE4DOqk9Y2iBn7a6dN6Ne1maKTmvI9TKfcsPAf1HVVdoiX+Ih+dj9JadOvOqYvYO9wJo8mM8s9qE9h+w4PbnVjpd4wkahWtbWikqI2v8Ahde/TkfqkxvqtNDaGe4WZxwSGN5HbwqpKoPCSPMMnszW6L0TLcXC26KRIWIIIxsY90W7AvX9HOnLeaFS00XcRR8lgmJbrZih2mPhP2cB1Uhpdu5OgXmI1zabZjb8TiPkOf0SY31XOp0v8dbfOD8DQzvqu9SZf7QtfnB+BqKOOzx3hWFUz9B/cfRP6pUqV0a+VqUK6Z6N7W6meaTe7b4zsvgcAFGBjsAoqqVi5odkQpoaiSB21E4g6ZII7kNl2zfWD1aLNE6MS3hSGPOwgwuTk458T5666leNY1uYCkmrJ5xsyvJHVcN7oSGaSKWRAzwktGT1E/jxwR2EA13VKlZWWuXuIAJ00Qff9FtpNLJK+92pGZ2w+BliScDZ4cTXh3IbLtm+sHq0b1Kw3TOS3hidW0WEh8V42lsI40jXOyiqozxOFAAz9FCMvRLZMxYmbJJJ/eDr4/Bo0qV65jXahQQ1c0JJjcRfWyCO5DZds31g9WinSuh0uIGgk2thgAcHBwCCOPmFd1SgjaNAspK2eUtc95JbmOiCO5DZds31g9Wu7QnRza2syzRb3bXaxtPkd8Cp4Y7CaKaleCJgzAUj8SqntLXSEg5aqVXaf0DHeQmKXa2SQ3enByvLjg1Y1KzIBFitNj3RuDmmxCCO5DZds31g9WrLV/UC2s5d7FvNrZK98+Rg4zwwOyiWpWAiYDcBbb8RqpGlrpCQeqodZNS4L5kabbygIGy2zzwTngeyqbuQ2XbN9YPVo3qUMbCbkLyPEKmJoYyQgDqqnVzVmKyjZIdrZZto7TbRzgDsHUKtqlSswABYLVkkdI4vebkrwvLGOVSkqK6n3rKGH0Ghi76LLBzkRsnkSMB9DZA81F1SvHMa7UKWGqmh/wCN5HcUEdyGy7ZvrB6tTuQ2XbN9YPVo3qVhuWcls9qVn90+Kr9B6FjtIVhi2thSxG0cnviWPHHaaGpeiWyZixM2SST+8HXx+DRrUrIxtIsQoI6yeNznseQXa9UEdyGy7ZvrB6tTuQ2XbN9YPVo3qVjuWclP2pWf3T4oI7kNl2zfWD1anchsu2b6werRvUpuWck7UrP7p8UGQdE9mjKw32VIYfvBjIOR73wVfaxatxXsaxzbWyrBxstsnIBHPB6mNWtSshG0CwChfW1D3h7nkkaHkgjuQ2XbN9YPVq31c1It7J2eHeZZdk7TbQxnPYOyiCpXgiYDcBZSYhUyNLHyEg9UO6x6i297Isk282lXYGy2yMZJ7D1k1VdyCy7ZvrB6tG9ShiYTchex4hVRtDGSEAdVV6u6uRWURih2tksXO0do5IAPHA+CKtKlSswABYLUkkdI4vebkqVKlSvVgpQppLoyspnLlGQk5IjbZUnyeIHmxRXUrFzWu1CnhqJYDeJxHcq/QugYbRNiBAgPE8yzHtZjxNWFSpXoAGQUT3ue4ucbkqVxaT0LDcLszRJIOraXJHiPNfNXbUoRfVGucw7TTYoNuOiexY5CyJ4FkOPvZry7kNl2zfWD1aN6lR7lnJbwxOsGW9d4oI7kNl2zfWD1aMLG0WKNI1zsoqoueJwoCjJ8Qr3qVk1jW6BQT1c84AleTbmpXNfaOjmXYljSRexlDDx8eR8NdNSs9VrtcWm41QhddFVg5yI3TyJGx9DZxXy26KbBDko7+BpGx93FGFSo90zkFvdpVdrb13iVy6P0XFAuzDGka9iqFz4TjmfCa6qlSpALLSc4uN3G5Xx1yCO3hQT3IbLtm+sHq0b1KxcxrtQp4KqanvunEX5IMtuiizR1cb7KsGGZBjKnI974KM6lSjWNboF5PUyzkGVxNua4rbQ0Mc0kyIBJKFDt1nZ5eLw454GeVe1/ZLNFJE+dmRWRsHBwwIOD4jXvUr2w0URkcSHE5i3lp4II7kNl2zfWD1a6tGdGVpBMkqb3aQ7S5fIyO0bNFtSsN0wcFuOxKrcC0yGx6qVKlSpFoKVQya+6PUkG+tQQSCDOgII5g99V9WNdbdEzW91KJo3iLu7qHUqWUs2GGeYODx8FEWq+6Bo75faf1EfrVO6Bo75faf1EfrVlHRWql5dIXt7aaVASpZELKGABIyOvBH012jo60l8huvqW/SiLWcmm4Fg9sGaIQYB3xcCPDEAHbzjBJA89VvdA0d8vtP6iP1qBtZrN4tUd3IrI6Q24ZWGGUiaPgQeVITQOg5rydLeBdqV9rZUsFB2VLnixAHBTRFreDXmwdgqXtqzHgAJ48k9gG1xq8rH2tOoN7o4I11EEWQkKRIjglcEjvWOOfXTh9j1rbLPDNaysXEARomPEhGyCmexSBjyiOQAoiZF9rlZQyNHLd28ci42keZFYZAIyCcjgQfPXh3QNHfL7T+oj9as4dMp/tq88qP8AKjqlsNSr6eNZIrSeSNuKusbMpwSDggceII81EWqe6Bo75faf1CetVlpPTcFsgeeaOFGOFaRwik4JwCx4nAJ81ZNHR1pL5DdfUt+lOL2RAxo21+fX8uSiI+7oGjvl9p/UR+tU7oGjvl9p/UR+tWSdE6EnumKW8UkzAbRVFLEDIGSB1ZI+mrXudaS+Q3X1LfpRFrTRemYLlS9vNHMoOyWjcOoOAcEqTxwRw8NdlLToG0JPa2MyXEUkLG4LBZFKkjYjGQD1ZB+imXRFK5NI6Wht12p5Y4l+FI6oPpYiqnX3W1dG2MtyQGYYWNTyaRuCg+AcWPgU1lLSOkrrSFztyGSeeQ4AALMesKiLyA6lAoi1f3QNHfL7T+oj9arLRemoLlS1vNHMoOyWjcOAeBwSpODgj6ayZ3OtJfIbr6lv0p6dAuhJ7WynS4hkhYzlgsilSRsRjIB6sg/RREy2YAEngBxJ6qoe6Bo75faf1EfrVVdL+sHtTRVwwOHlG4Txy5DY8IQOfNWUc0RbasNIRzxrJDIkkbZ2XRgynBIOGHA4II81fq8vEiRpJHVEUZZ2IVVHaSeApRexx1h27e4tGPGJhKmT72TgwHgDLn/Mo56U/wC6L35k/iKIrC112sJXWOO8tndjhVWdCzE8gADknwVdVh+KZlYMpIZSCCDggjiCCORBp0aZ6dTJodUQlb6TMUpHDYAA2plI5FwRjHIlvgjJE2pNfNHqSpvrUEEggzpkEcCPdVY32m4IYxLNNFHG2Nl3cKh2hlcMTg5AzWKs1oTpn/uC18u1/KeiI/7oGjvl9p/UR+tU7oGjvl9p/UR+tWSNFaHnuXKW8UkrgFiqKWbAwCcDqyR9NW3c60l8hufqW/SiLWOitO29yGNvPFMFwGMciuATyB2ScV2yyhQWYgADJJOAAOZJPKlV0A6v3FrDdC5hkhLPGVEilSQFbJGedDvsjNZpRNDZKxWLdiZwOG2zM6qG7QuxkDtbwDBE2m1+0cDg31p/UR+tXraa62MrrHHeWzuxwqrMjMxPIAA5JrIWjNFTXL7uCN5XwTsINpiBzwBxNHPR7qNfxaTtJJLO4RFmUszRMFUDrJI4URaerm0hpKKCMyTSJEgwC7sEUZ4DJPDia6RQT0xaMluNFTRwRvLIWiIRFLMcOpOAPBRFb90DR3y+0/qI/Wqd0DR3y+0/qI/WrKmktTr23jMk9rPEgIBd4yq5PADJFU+aItsaO0pFcIJIJElQkgOjB1yOYypxXnpTTtvbBTcTxQhiQpkkVASOYG0Rmk77G7WDhc2bHsnjH0JL/wCP6TVp7IfRM01tbtFG7rE0ryFVJCKFGWbHIcDx8FETL0drFbXBxBcQSnsjlRz9Ck17aS0tDbptzyxxJkLtSOEXJzgZY4zwP0VilJCpBBII4gjgQR1g9VE+kOkW6uLA2dy5mUOjxyMcyLs7QKlubghuZ4jHPsItTaM1ptLlykFzBM4BYrHKrtgYBOFOcZI4+GuabXrR6Myte2qspKspnQEEcCCC3Ag0jPY6n+1JP5aT04aDdfNFTQX1xvo3j3kszptKV2kMjYYZ5g9tEWoxr/o75faf1EfrVdWt2kih43V1PJlYMp8RHA1jXRurF3cRtJBbzSopKs0cbOAQASO9B44IPnqx1I15uNGXAeNmMeRvoScJIvIgjqYdTcwfBkEi19Urn0ffpPFHLGcpIiuh7VYBlP0GuiiKVVaR1ss7d9ia6t4n+C8yK3+knNVfSdrBJZaLuJ4eEgCqjfBMjKm14wGJHhArJEkrMxZiWZiSSTkkniSSeZPbRFsHugaO+X2n9RH61WJ05b7j2xvotxjO+2xu8Z2c7ecYzwrJkfR7pFgCtlckEAgiJiCDyIIHEU6NJ2MkOqJjlRo5FhUMjDDA74HBB5c6ImDY65WU0ixxXdvJI3uUSZGY4GTgA5PAE+auvSmm4LZQ1xNHCrHAMjhATzwCxGTisu9Drf21Z+VJ+XJTQ9ke49pW2D/859B6ImbovWW1uWK29xDMyjJEciuQOWSFJwM1ZZrPnsbT/GXXzK+mK8Om3pJlmuZLGBykERKS7JwZZB7sMfgqe92eRIJOeGCJ4S662KtsNe2qsOBU3EYOezG1wq3imVlDKQykZBByCO0Ec6xjb6t3UkJnS3maEZzKsTGMY913wGOHX2URdGvSNLoy4XLM1s7ATRZyADwMiDqYc+HPGD4CLTF/rhZQSGOa7t45FxtI8yKwyARkE5GQQfPXdo7ScVwgkhkSVCSA6MHUkcCMqcUjPZGaCxLbXicVkUxORyyvfxnPXlWbzR1XdF2v3tPRek4y2HjQSwdu3LiE+YOYj5zRE731+0cCQb61BHAjfp1f4qtbnSUUcRmkkRIgAxkZgEAOMHaJxg5H01ibNNPWbX3e6t2VuG/eM5hl8i1wVB8YaA+Y0RPW112sZXWOO8tndjhVWZGZieQAByTVvLKFUsxCqBkknAAHMknlWc/Y96v77SD3DDvbZDj5yXKL93eH6KtPZF6yy7+GyVisO7WZwOG2zM6rtdoUJkDtY9gwRNxtftHA4N9af1EfrV62uu1hK6xx3ls7sQFVZkZmJ5AAHJNZC0Zoma5fdwRvK+CdhBtMQOeAOJo31A1Fv4tJ2cklncIiTIWZomCqAeJJI4CiLUFSoKlEUrOfsjv7yg/ll/MmrRlZ19kahOkYP5ZfzJqIgvVvo6vr+Iy2sG8jDFC28jTvgFYjDuDyYfTTB6Lei3SNnpSCe4twkSCXabexNjajdRwVyTxYDl10Vex1XGi5f5qT8uGmnREEdNP9yXnih/OirLFrcOjBo2ZWGcMpKsOGDgjiOGa1R00D+xLvxRfnRUiehy1D6YtldQyMJ1ZSAVIMEoIIPMEHGKIhG80lLNjeyPJjltuWxnnjaPCtB9BOgILWKTNzby3U4VmiinSUxxpyB2GPHL8SOHFRS96U+iR7B2ntxtWjHhlhtxE+8IJyw7CMnHPjxPV7HZCNKSfy0npw0RUHTL/fV55Uf5UdUVlqvLKiur2wDcg95bRvzxxSSUMvLrAq/wCmRD/xq88qP8qOgvdmiJwdCluthdTyXVxZxq8Oyp9u275O2pxhJSRwBom9kef7Pt/5gflyVnkRmtB+yGXOjbX59fypKIkLozRTzsVQxAgZ/eTRwrjIHBpnUE8eQOaubLU+ZZEYyWeAyk/2hacgRn/5qHd0am7NEW1dG6WhuFLQSxTKDgtG6yKDwOCVJAOCDjw110p/Y5DGjp/5lvy4qbFESs9kVbs2jI2UEhLhC/gBSVQT52A/xClh0JaxW1npEvckIrxNGkje5RiVOSfeghSNrqz2E1pXTOh47qCSCZdqORSrD8CD1EHBB6iBWZNfOiS60czONmW3z3soYK3gDITkHxZH4URGXS/0nzRXUQ0deqYjCC+5aORdvbfmQGwcbPDPZRf0Hay3F7ZzSXMpldZyqkgDC7CHHegdZNZm3ZrQ3schjR9xn5Qfy46Ihr2R2sO3cQWinhEplfB9/JwUEdoVc/5lBOgLazOi74zTRrdExe10IO1iI7T4IGO/DFRx5rVbrjplr2+uLg5xJIxXPMIO9jHmQKPNTMsfY3O8SO16qMyqzLuNrZJAJXa3o2sHhnHHFEQX0Qawe1NK27E4SU7h/FLgLnwBwh81aF6U/wC6L35k/iKy3p/Qj2d3NATloZGXaHDOye9YceGRg46s1ozWLTXtzVqW499Jagt1d/wDgeDaDURZgCk8hnmfo4n7K/NFvRdBnS1mGAKmQgg4IIKsCCOsEUx9B9CQj025fDWcOxPGpOS22W3cTA9SsjZJ5hB8I4IkaykEgjBHAg8xWgumf+4LXy7X8p6SOs8Z9u3Xz83ptTv6Zl/sC18q2/KeiJC6M0Y87lEMYIBOZJo4VwMD3UrKpPHlnPPsq0/Yuf4yz/8A2Fp//eqPdGpuzRFtHRGmIJ1/cTRTbOAxjkWQKccAShOKWPS1obR+k0WSLSFlHdQgqNq5jCuuc7tjtZUg5IPhIPPI5fY2LiC8+ci9FqRt/Gd7J5bfiaIvzc27QyFSV2kPukdXXPMFXjJU+MGtG9Beu8t9bSxXDF5bcoBIfdOj7WztH3zAowz1gjPHJOcrSweV1RFyzEBRkDJPLiTitO9EHR6+jLZzMRv5yrSAHIQKDsJnkxG0xJHDJwM4ySI+qVKlESN9khrB/wAtZqe2eQfSkX/k+yl3qpaWbWOkDcTJHOY1FsrAliyHetjhgbWwqZ/6mrx6RtNG80ncze93hRPIj7xeB5ZC5x2saPND+x1ea3ila8VDJGjlNxtbO2A2ztb0ZxnGcURAnRprB7T0nbSk4Tb3cnHA2JO8YnxZ2v8ADWm+kD+6r7+Wn9BqytrZqy9heTWzMHMTAbQGNoMAynGTjKsOGeFaHTThvNWJZmyXaymVyet40eNz52Unz0RZz1W0St1e29u5KrLKkbFcbQDEAkZBGat+kXo/k0VcCNm3kUgLRSYxtAcGUjqZcjPgIPXgeHR3Gf8Aitj/ADEXpCnR7ImxDaOhfHfJOoB68OkgYfSF+iiIF9jp/ekn8tJ6cNdPskP+etv5f/yPXP7HZCNKSfy0npw11eyPQm+tv5f/AMj0RXPQLrLa21hOLi4ghbfswWSVUYjdxjIUnJ4gjgOqlNr1pWK50jdTQDEUkrMvDGe18HiNo5bjx76qQRGmx0a9CMtw8dxegJbjDLGGDPN2A7JIRO3jk8sDOQROHoxtmj0TZK+drcqePMBsso/0kUT18VcDA5V9oiFdZtL6Murea0uLy1CuCjj2xGHVgeBwW4MrAHj1rWY9atVvachC3Ftcxk97JBMj57NpFYshx28OwmvHWqM+3rr5+b02qr3ZoiP+h/XyazvYbcuWtp5FjaMnKq0h2VkX4JDEZxzGc9RDv6YP7mvPIT8xKU3Q10Xyz3EV7MAtvEwdBtAtI6HKjAPeqrYJzzwABxJDZ6Xx/Y155CfmJRFlvQuhpbudIIF25XJCrtBc4BY8WIA4A8zVrrL0f3uj0WS6h3au2yp3kb5OCcYRiRwBq06HUP8Axqz8qT8uSmh7JBc2Vt8+fQeiIZ9jb/zl18yvpilxrnbtHpC7V87QuJs+HLsQfODnz0yPY3oReXXzK+mKL+lnogN+3tq1Krc4AdG4LKFGFO171wOHHgQByxkkVnql0laMXRsLG4hhEUSK0JYCRSigMqx+6fiDgqDnNZn0pcJJPK8a7CPI7InwVZiVXh2Ageav3eaFmilMMibMgOyV2lPHsyDj7acHRb0JSLLHd34VVQh4oAQ5YjirOVJAUcDsgnPXgcCRGmu2qzXGr+5YZmht4pB1neQIC4HhIDr/AIqy9mtwkVjvXbV72nf3NuB3scjbHHPeN30fn2GWiKjERwWwdkEAnHAE5IGe07J+g18zTd0NqMH1WuJsDeNIblTnktuTHg/4d8f8dLLQOhmubmCAcDLIkeezaIBPmznzURaI6G9HR6P0Ok87pFv23zPIyooDYSIbTEDBUAjy6q+lnQ+j9KIksOkLJLmIFV2rmPYkTOdhiG70gkkH/qIPPIuumm1WPQckaDCobdVA5BVdAB9ArMe7NEXrcQNDIVJG0h5o6uMjiCrxkqfGDWiugrXma+t5Ybhi8lvsYkPFnR9rAY9bKUPfdYI6wSc62lg8rqiLlmICjIGSfCTitOdEHR42jLZzMR7YnKmQA5VFXOwmesjaYkjhk4GcZJEf1KlSiL//2Q=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8" name="Picture 6" descr="http://princebanks.files.wordpress.com/2008/11/miniclip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695603">
            <a:off x="395037" y="3209318"/>
            <a:ext cx="4354490" cy="781732"/>
          </a:xfrm>
          <a:prstGeom prst="rect">
            <a:avLst/>
          </a:prstGeom>
          <a:noFill/>
        </p:spPr>
      </p:pic>
      <p:sp>
        <p:nvSpPr>
          <p:cNvPr id="8200" name="AutoShape 8" descr="data:image/jpeg;base64,/9j/4AAQSkZJRgABAQAAAQABAAD/2wCEAAkGBhQPEBAUDxAVFRQQFhYVGBQVFRIVFRcVFRQXFBUVGBUYHCYgFxokGRUUIC8hJCcpLSwtFioyNTAqNSYrLCkBCQoKDQwMGQ4PDTIkHyQpKSksMTUzNSszKjUpMTU1KTUpLSkpKSopNTY1MTM1KjUpNCkqKTU2NDIpNSksLCkpKf/AABEIALABHwMBIgACEQEDEQH/xAAcAAEAAwEBAQEBAAAAAAAAAAAABgcIBQQDAQL/xABUEAABAwIDAwUIDAkKBgMAAAABAAIDBBEFEiEGBzEIEyJBURQVNWFxgZGTMkJUcnN0sbKzw9HSFiM0UoKEkqHBGDNDU1Vjg6LT4hdiZKO08CQmRP/EABUBAQEAAAAAAAAAAAAAAAAAAAAF/8QAHhEBAAICAgMBAAAAAAAAAAAAAAECA5ETQgQFMhL/2gAMAwEAAhEDEQA/AKNREQEREBERAREQEREBERAREQEREBERAREQEREBERAREQEREBERAREQEREBERAREQEREBERAREQEREBERAREQEREBERAREQEREBERAREQEREBERAREQEREBERAREQEREBERAREQEREBERAREQEREBERAREQEREBERAREQEREBERAREQEREBERAREQF96ShkmdlhjfI4+1Y1znehouupsZsy7E66CmYcvOu6TuOVjQXPd5coNvHZaz2d2Yp8OhEVJC2No4kDpuP5z38XHyoMpHd7iNr97aq3wEl/Ra64lXRSQuLZY3McPava5rvQRdbB/DOk7u7h59vdVr83Z35ue2a2XNl1te9l9totl6fEYTFVwtkaeBI6bT+cx/Fp8iDGS90OB1D2hzKaZzXahzY5CCO0ECxXs2x2cOG11RTE5uZd0XcMzHAPY4+MtcL+Nav2LoO58OoY7W5uniB0t0ubBdp5SUGR/wAHar3JP6qX7q81XQSQkCaJ8ZdqA9rm38lxqttKmOUph94KCb8ySSM/pta4fRlBRVNSPlNo2OeQL2a0uNu2w6tQvR3iqPc03qpPsVlcnDwlU/FXfTRLRRCDEEsRY4te0tcNCCCCD2EHgvpS0Ekt+aie/LxyNc61+F7DTgVId5/hjEfh3/wVkcmfjiX6v9cgp3vFUe5pvVSfYvERbQ9S3CsV45+VVPwsnz3IPCv1rbmw4lfi9mDflNP8LH88IP77w1Huab1Un2L5y4RMz2UEov2xvHyhbXXkrcXhgdG2aeON0xIY172tLyLXDQT0jqNB2oMVyQub7JpHlBHyr+QFtmtw2KdpbPEyRp0LXta8HzOCztvX3fx4XX0klKMsFU+4ZqRHIx7czQT7UhwI8/UAgrzvFUe5pvVSfYvjU0EkVudiezNwzNc2/kuNeIW2lS/KN44V7+b6lBSneGo9zTeqk+xfGbDJWFofDI0vNmhzHAuOmgBGp1HDtW2Qqx3reFdmvjTvpKdBnnvFUe5pvVSfYneKo9zTeqk+xbUBX6gxV3iqPc03qpPsXzbhcxc5ghkL22JaGPzAHgSLXHELbCpaqx7uTbIgmzKlkUDv04WZP+4GelBSneKo9zTeqk+xeSGFz3BrGlzjwa0Ek+QDitvqitiNjO59qqpmWzKUSzs7MswAjA8gmI8rUFQd4qj3NN6qT7F5JoXMcWvaWuGhDgQQfGDwW2qupbDG+R5s2NrnuPY1oLifQFjHHcVdV1NRO/2U8j5D4sziQPMLDzIPAiIgIiILN5PcQOLkn2tPKR5c0bfkJWllmzk8eFn/ABaX58S0mgz613/3X/HP/jWWgllneFjEtHtDWT07sssUoLXZWusTE1vBwIOhK/P+OGLe62+op/uIOtvtw/nMfjYOM7Kdvnc4x/wWj42BoAHACw8g0Cy5snjNRjGPYdJVv5yRsjNQxjOjDml4NAHUVqRBxcKxgy1uIQ30pe57f4sReVF9+9BzuDTO/qJIpP8APzZ/dIV4thMX5zaLHmX483YHjaD8Vp4un+9TLbvD+6MMr4+t1PLb3zWFzf8AMAgpLk4eEqn4q76aJaLWdOTj4SqfirvpolosoMibz/DGI/DvVkcmfjiX6v8AXKt95/hjEfh3qyOTPxxL9X+uQXms37r9j4MRxav7rj5yOnMj8lyGueZiG5rG5FsxstIKh9x9UBi2KxkjNIHloJ1OWc3AHXo6/mQdF+73D6iqwSdlII4sRZKZKcPfkuKV0zCCCCCCOqwPZ2wDbeKkixWCGgo5KYQS82/OXnnHNnyiRuZxOWw0VxUsJgl2Yp5ejNHHNmjuC4ZaFzXcOxxAVMbbY/NWY47uh+buapMEdmtblijqXZW6DXidTqg1WFSXKTNhhnidP9UrtVJcpXhhvvp/kiQXVEbtb4wFUvKD9hhfxk/I1W1D7FvkHyKpeUH7DC/jJ+RqC3QqW5R3HCvfzfUq6QqV5RvHCvfzfUoLpCpDlMcMM8tR9SrvCpDlMcMM8tR9Sgr7dE49+qDX+kd9E9axWTd0PhvD/hHfRPWsQgzXyhHEYu3X/wDPF86RVtT1Do3texxDmEOaesOabg+kBWRyhfC7fi8XzpFWSDaOzmMNraSnqGcJ42vt2EjpN8zrjzKKbVDuLGcLrBoyqzUEp6rv6cF/076+Jcfk849z2Hy07j0qSTT4OW72/wCcSKV7zsGNVhdS2P8AnYgJ4yOIkhPOC3jIDh+kg4+/LaDuXCZGNNn1bhAO3KelIfJkaW/pLLysPfBtwMTkoebPRjp2PcB1TTAOkb5g1g8xVeICIiAiIgs7k8utizvHTSgftxn+BWlVkrdVtAygxWllmcGxkuje48GtkaWhxPUA4tJPYCtZtcCLg6FBnatw+Oo2wfFPG2SOSchzHC7SO576jygK5P8Ahlhn9nU/7AXIG6wd/O+fdGl8/M5Nc/Nc17O/sfbcFO5JA0EuIAaLkk2AA4knqCCp8J2Zgh2ry0sLIo6ei5wtY2zc7/xd/ESJP3K2lWm7rFGYjjGM1cRzRtEEEbtdWNDrkeIlgPnVg4tV8zBNITbmo3vueAyMLr/uQVtui2Za+erxTnXZqqaqj5sZSzIZw4G/G92q0ntuCDwOnpWbt0u8eqhqqChzM7mfKWFojZmJlLjfPx9m4HzLSQQUBuHoTBjWIRHjDDLGf0KiNv8ABaAVR7F4fzG1mMNto+EyDj/SvgkP73FW4gyJvP8ADGI/DvVkcmfjiX6v9crExPdPhlVNJNPSZpJXFznc7UNu48TZrwB5goduNpGw12PRxjKyKdrGi5NmslqGtFzqdAOKC31i/Fah0dZO6Nxa5s0hDmktcDndqCNQtoqE1G5vCnue91FdzyXE89Ui5JuTYSdqDLz8YmMglM8plAtzhkeX2ta2e97WJ6+tf3hcpfVQucSXOmYSSSSSXgkkniV4pBYnylerBvymn+Fj+eEG1wqS5SnDDPfT/VK7QozthsBT4s+ldVOktSuc4MYWgPzZbhxIJt0BwtxQSOH2LfIPkVS8oQ2Zhfxg/I1W4qP5SWKt/wDgwAgvaZJXDrDTlYy/lIf+ygvAKl+Ubxwr3831KtLZTaKPEaSGohcCJGi4vqx4HTY7sIP29a4m8Ld4MYNHmm5vuWQuIy5s7HZczRqMp6AsdeKCYhUhymOGGeWo+pV3rO3KG2ijqKyCnicHdyMfnI1AkkLSWX7QGNv2Xt1FBF90PhvD/hHfRPWslk3dD4bw/wCEd9E9ayQZp5QvhdvxeL50irJWbyhfC7fi8XzpFWSC0+TvWObikjAejJTvzDtLHsLT5Rc+krR5F1mnk+eFz8Xl+Vi0ugxbtDTNiq6qNgs2OaVjR2NbI5oHoAXOXa2opnOra9zWktbUT3IBIH41x1K4qAiIgIiICmmy+9zEMOY2OKYSRM0bFM3O1oHU11w5o8V7eJQtEFunlIVeX8kp83bea37Ob+KiO1e9WvxNpjnmDIjxiiGRh99qXOHiJIUQRBYG7/HcXo4JO9dI+SKV93PFO6UZ2tDSA4eK2ikGJbXbR1EMsMlBJkmY6N1qN4OV7S11j1GxKke67E30uzFVPFbPB3TI3MLjM1oIuOsaL0xVe0z2tc1lFZwBHseBFx7ZBRkFBV0FXTk08sdQyRj4mPjeHOeHjJZpHSu6w048FPcV3xY3SOa2qibC5wuBJTlhIva4BOoup3vYmbzmz7ZS3ug1sLrD827BLb/lzlnoUO5SX5ZR/AO+kKCJRb2K1ldJWtMXPyxCFx5sZSwEOHRvx6I1XWZv7xQkAOhJOgAhBJJ4AC6rZWduO2PFTVurKiwp6Dp3do0ygZm3J6mAZz2Wb2oPViu93HKTL3VCIc98vOUxZmta9r8bXHpUT2d3lVlDNVS0xjz1r88l4w4F2Z7uiOrWR2iuCsxCHa3Da2OFuWaklc6EE6m2bmXnsEjczSOo+QKpd1NHfHKFkrdWyuu1w1DmMe4XHaHNHoQTSPeBtI4AtoXkH/opF86vePtFExz5aNzGNFy40bwAO0nqC6+9PexW4ZiLoKYxc2I43dOPMbuFzrdRA8oDE+2D1P8AuQQen2fqZoXzx00r4WZs0rWOLG5RmddwFhYEFeSic4SxmNpc8OaWgAuJcCC0WHHXqV+bo6B1Zs9XxMytdUyVLBxDGmSJgGg4NF143SYZskzKB3XiRbqSLFuYXGuohbbsu4g9nAOVX7ztoKeN0k9JzcbeL30r2tF+GpK438oDE+2D1P8AuUV2u23qsVlz1ctwD0Im3ETPet7fGbk9q4CC1YN5O0FdGXUschYdM8FKCNDrZ5adfIolX7G4rUSOknoaySR5u574pXOJ8ZIV0bUbTy4Ns/hklEGBxbTR2e3MMr6dz3aXGpc0G/lUGwTfriM1TTxvMGWWWNhtFY2c8NNjm7CgiGzGK4lh1VzVEJ453mxp8jiX2BPShcNTa+tr2VpUu83Hmi0mCF57RBUs9IuQuvthGBtRgZsLmOUE9ZAbLb5T6V59u9ssXixGaDCoOdjhjic7LDzhaZGk6m/XlPoQRLazeTjxhcZKV9HFwL2QSsIvp/Ovvl8osq3w7ZyrrMzqelnmFzdzI5Hi/XdwHHVaP2TxCuq8Mr+/MHNutK0NdHzYdGYbklvWLl2q8ezbqtmzuH95mROmLWkh+XLYufzp1IGbP/FBS+B7N4rQVEdTDh1QHwEuGankcPYlpuLa6Eruy7+sVY4tfzLXNJBaYbEEaEEE6FT3uzan+opPTD/qKltu6uqlr53YhE2Kp6Ika1oaLhoDXWBIN25dQdQg++1WI1uKP7rqoSfxYbnZGWsyNJsfSTquNVYLPEzPLC9rdBmc0ga8NVPKCoD8FdYWyRPZ52k6/vX5vBqA2iibbV7m6+9bf+KlV8685ox/jtMaWbevxxgnLyT8xbaI7JbWzYVUc/TBhfkcz8Y0ubZ1idARroFM/wCULiX5tN6p/wB9Viiqozvs2vktUZmNLqiR8hIuBme7Mejrpm14+I3C4CIgIiICIiAiIgIiINC7qsKdV7M1MEZAfOamNpdfKC9oAJsCbeZeJm7TaBoAGMgACwAqKqwA4D+bVM0G0lVTsyQVU0bLk5Y5ZGNueJsDa+gXo/DWu931Pr5fvIL33pOaw7Pxyva6pbW05v7YtFmyuHXlL8n/AKF+72t11TjFRTyU0sLBFGWESGQEkvLtMrDpYrOsmIyukEjpXmRpBDy5xeC03aQ4m4sV0vw1r/7QqfXy/eQT3+TjX+6KX9qb/TXb3jVTMBwWnwuneOeqW3lcNCWE3lf+m7oC/tWkdSqf8Na7+0Kn18v3lzq/Epah+eolfK+wGaRznusOAu43sgke7HbDvViEUrieZk/FTD+7cR0rdrSA7zW61au0Oy7KHaPDa9lhT1spD3C2VtQ+NzRr2PzAjx5ln5dCo2gqZIhFJUzPibltG6R7mDLo2zSbC3UgvLeZudqsVr3VEE0DWGNjbSOkDrtFjo1hH71E3cnSuAJNTSADUkvmAA6yTzagEO11awZWV1Q0DqE0oHozL51m09XM0tmrJ5Gni18sjmnygmxQSvZ/epPhNC6kowzPz73moPTaWnI0BjCOvJxPUeHWp1hu2GG7TRtp8VibBVgZWSA5bk/1Up4G/wDRvuD1X6qHRBOdvN0tVhRc8Az03VMwHoj+8Z7Q+PUePqUGXYG2Fbly93VOW2XLz0tstrWtfhbRcdBpPHdl347s/hkVHJGC1tPIXSF2X8XA6NzbsDukHOtbxFQ/BuT9XQVNPK6opi2KWN5AdNchjw4gXj42Cqugx6opxanqZYgeqOR7Br4mnxBes7aVx419Tr/fy/eQXttdUNO1OCtDgXMjkLgOIzNltfsvYqK7ztu6rCcaqu43tbz8VPnzMa++Rrstr8PZFVFFicrJRK2Z4lBvzge4PuRYnPe97aL8rsRlqH555XyPIAzPc57rDgLnVBLsY3xYlVwvhkqGhkgLXZI2MLmnQtzAXAPXZSnYHYnGH0UUuG4pHHBNdwj5yXouzEOBZzZDXXGtlUC9uH43PTX7nqJYs3Hm5Hsv5cp1QaGwDZDHoqqB9VisckDHtMkYc8lzAdWgGIcfKFWG/eoa/GZQ1wOSOJrrdTg25B8diFE37ZVzgQ6vqSDxBnl+8uS55JJJuTqSeJPagsqipwzBXWv0onuPlJN1+bwacGijcb3Y5lv0mkH5FXfd0mXJzj8trZczstuy17JLXyPFnyPcOwucRpw0JUuvgWjLGTk7Tbavb2NbYZxcXWK6fFfiIqiQIiICIiAiIgIiICIiAiIgIiICIiAiIgIiICIiAiIgIiICIiAiIgIiICIiAiIgIiICIiAiIgIiICIiAiIgIiICIiAiIgIiICIiAiIgIiICIiAiIgIiICIiAiIgIiICIiAiIgIiICIiAiIgIiICIiAiIgIiICIiAiIgIiICIiAiIgIiICIiAiIgIiICIiD/2Q=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02" name="AutoShape 10" descr="data:image/jpeg;base64,/9j/4AAQSkZJRgABAQAAAQABAAD/2wCEAAkGBhQPEBAUDxAVFRQQFhYVGBQVFRIVFRcVFRQXFBUVGBUYHCYgFxokGRUUIC8hJCcpLSwtFioyNTAqNSYrLCkBCQoKDQwMGQ4PDTIkHyQpKSksMTUzNSszKjUpMTU1KTUpLSkpKSopNTY1MTM1KjUpNCkqKTU2NDIpNSksLCkpKf/AABEIALABHwMBIgACEQEDEQH/xAAcAAEAAwEBAQEBAAAAAAAAAAAABgcIBQQDAQL/xABUEAABAwIDAwUIDAkKBgMAAAABAAIDBBEFEiEGBzEIEyJBURQVNWFxgZGTMkJUcnN0sbKzw9HSFiM0UoKEkqHBGDNDU1Vjg6LT4hdiZKO08CQmRP/EABUBAQEAAAAAAAAAAAAAAAAAAAAF/8QAHhEBAAICAgMBAAAAAAAAAAAAAAECA5ETQgQFMhL/2gAMAwEAAhEDEQA/AKNREQEREBERAREQEREBERAREQEREBERAREQEREBERAREQEREBERAREQEREBERAREQEREBERAREQEREBERAREQEREBERAREQEREBERAREQEREBERAREQEREBERAREQEREBERAREQEREBERAREQEREBERAREQEREBERAREQEREBERAREQEREBERAREQF96ShkmdlhjfI4+1Y1znehouupsZsy7E66CmYcvOu6TuOVjQXPd5coNvHZaz2d2Yp8OhEVJC2No4kDpuP5z38XHyoMpHd7iNr97aq3wEl/Ra64lXRSQuLZY3McPava5rvQRdbB/DOk7u7h59vdVr83Z35ue2a2XNl1te9l9totl6fEYTFVwtkaeBI6bT+cx/Fp8iDGS90OB1D2hzKaZzXahzY5CCO0ECxXs2x2cOG11RTE5uZd0XcMzHAPY4+MtcL+Nav2LoO58OoY7W5uniB0t0ubBdp5SUGR/wAHar3JP6qX7q81XQSQkCaJ8ZdqA9rm38lxqttKmOUph94KCb8ySSM/pta4fRlBRVNSPlNo2OeQL2a0uNu2w6tQvR3iqPc03qpPsVlcnDwlU/FXfTRLRRCDEEsRY4te0tcNCCCCD2EHgvpS0Ekt+aie/LxyNc61+F7DTgVId5/hjEfh3/wVkcmfjiX6v9cgp3vFUe5pvVSfYvERbQ9S3CsV45+VVPwsnz3IPCv1rbmw4lfi9mDflNP8LH88IP77w1Huab1Un2L5y4RMz2UEov2xvHyhbXXkrcXhgdG2aeON0xIY172tLyLXDQT0jqNB2oMVyQub7JpHlBHyr+QFtmtw2KdpbPEyRp0LXta8HzOCztvX3fx4XX0klKMsFU+4ZqRHIx7czQT7UhwI8/UAgrzvFUe5pvVSfYvjU0EkVudiezNwzNc2/kuNeIW2lS/KN44V7+b6lBSneGo9zTeqk+xfGbDJWFofDI0vNmhzHAuOmgBGp1HDtW2Qqx3reFdmvjTvpKdBnnvFUe5pvVSfYneKo9zTeqk+xbUBX6gxV3iqPc03qpPsXzbhcxc5ghkL22JaGPzAHgSLXHELbCpaqx7uTbIgmzKlkUDv04WZP+4GelBSneKo9zTeqk+xeSGFz3BrGlzjwa0Ek+QDitvqitiNjO59qqpmWzKUSzs7MswAjA8gmI8rUFQd4qj3NN6qT7F5JoXMcWvaWuGhDgQQfGDwW2qupbDG+R5s2NrnuPY1oLifQFjHHcVdV1NRO/2U8j5D4sziQPMLDzIPAiIgIiILN5PcQOLkn2tPKR5c0bfkJWllmzk8eFn/ABaX58S0mgz613/3X/HP/jWWgllneFjEtHtDWT07sssUoLXZWusTE1vBwIOhK/P+OGLe62+op/uIOtvtw/nMfjYOM7Kdvnc4x/wWj42BoAHACw8g0Cy5snjNRjGPYdJVv5yRsjNQxjOjDml4NAHUVqRBxcKxgy1uIQ30pe57f4sReVF9+9BzuDTO/qJIpP8APzZ/dIV4thMX5zaLHmX483YHjaD8Vp4un+9TLbvD+6MMr4+t1PLb3zWFzf8AMAgpLk4eEqn4q76aJaLWdOTj4SqfirvpolosoMibz/DGI/DvVkcmfjiX6v8AXKt95/hjEfh3qyOTPxxL9X+uQXms37r9j4MRxav7rj5yOnMj8lyGueZiG5rG5FsxstIKh9x9UBi2KxkjNIHloJ1OWc3AHXo6/mQdF+73D6iqwSdlII4sRZKZKcPfkuKV0zCCCCCCOqwPZ2wDbeKkixWCGgo5KYQS82/OXnnHNnyiRuZxOWw0VxUsJgl2Yp5ejNHHNmjuC4ZaFzXcOxxAVMbbY/NWY47uh+buapMEdmtblijqXZW6DXidTqg1WFSXKTNhhnidP9UrtVJcpXhhvvp/kiQXVEbtb4wFUvKD9hhfxk/I1W1D7FvkHyKpeUH7DC/jJ+RqC3QqW5R3HCvfzfUq6QqV5RvHCvfzfUoLpCpDlMcMM8tR9SrvCpDlMcMM8tR9Sgr7dE49+qDX+kd9E9axWTd0PhvD/hHfRPWsQgzXyhHEYu3X/wDPF86RVtT1Do3texxDmEOaesOabg+kBWRyhfC7fi8XzpFWSDaOzmMNraSnqGcJ42vt2EjpN8zrjzKKbVDuLGcLrBoyqzUEp6rv6cF/076+Jcfk849z2Hy07j0qSTT4OW72/wCcSKV7zsGNVhdS2P8AnYgJ4yOIkhPOC3jIDh+kg4+/LaDuXCZGNNn1bhAO3KelIfJkaW/pLLysPfBtwMTkoebPRjp2PcB1TTAOkb5g1g8xVeICIiAiIgs7k8utizvHTSgftxn+BWlVkrdVtAygxWllmcGxkuje48GtkaWhxPUA4tJPYCtZtcCLg6FBnatw+Oo2wfFPG2SOSchzHC7SO576jygK5P8Ahlhn9nU/7AXIG6wd/O+fdGl8/M5Nc/Nc17O/sfbcFO5JA0EuIAaLkk2AA4knqCCp8J2Zgh2ry0sLIo6ei5wtY2zc7/xd/ESJP3K2lWm7rFGYjjGM1cRzRtEEEbtdWNDrkeIlgPnVg4tV8zBNITbmo3vueAyMLr/uQVtui2Za+erxTnXZqqaqj5sZSzIZw4G/G92q0ntuCDwOnpWbt0u8eqhqqChzM7mfKWFojZmJlLjfPx9m4HzLSQQUBuHoTBjWIRHjDDLGf0KiNv8ABaAVR7F4fzG1mMNto+EyDj/SvgkP73FW4gyJvP8ADGI/DvVkcmfjiX6v9crExPdPhlVNJNPSZpJXFznc7UNu48TZrwB5goduNpGw12PRxjKyKdrGi5NmslqGtFzqdAOKC31i/Fah0dZO6Nxa5s0hDmktcDndqCNQtoqE1G5vCnue91FdzyXE89Ui5JuTYSdqDLz8YmMglM8plAtzhkeX2ta2e97WJ6+tf3hcpfVQucSXOmYSSSSSXgkkniV4pBYnylerBvymn+Fj+eEG1wqS5SnDDPfT/VK7QozthsBT4s+ldVOktSuc4MYWgPzZbhxIJt0BwtxQSOH2LfIPkVS8oQ2Zhfxg/I1W4qP5SWKt/wDgwAgvaZJXDrDTlYy/lIf+ygvAKl+Ubxwr3831KtLZTaKPEaSGohcCJGi4vqx4HTY7sIP29a4m8Ld4MYNHmm5vuWQuIy5s7HZczRqMp6AsdeKCYhUhymOGGeWo+pV3rO3KG2ijqKyCnicHdyMfnI1AkkLSWX7QGNv2Xt1FBF90PhvD/hHfRPWslk3dD4bw/wCEd9E9ayQZp5QvhdvxeL50irJWbyhfC7fi8XzpFWSC0+TvWObikjAejJTvzDtLHsLT5Rc+krR5F1mnk+eFz8Xl+Vi0ugxbtDTNiq6qNgs2OaVjR2NbI5oHoAXOXa2opnOra9zWktbUT3IBIH41x1K4qAiIgIiICmmy+9zEMOY2OKYSRM0bFM3O1oHU11w5o8V7eJQtEFunlIVeX8kp83bea37Ob+KiO1e9WvxNpjnmDIjxiiGRh99qXOHiJIUQRBYG7/HcXo4JO9dI+SKV93PFO6UZ2tDSA4eK2ikGJbXbR1EMsMlBJkmY6N1qN4OV7S11j1GxKke67E30uzFVPFbPB3TI3MLjM1oIuOsaL0xVe0z2tc1lFZwBHseBFx7ZBRkFBV0FXTk08sdQyRj4mPjeHOeHjJZpHSu6w048FPcV3xY3SOa2qibC5wuBJTlhIva4BOoup3vYmbzmz7ZS3ug1sLrD827BLb/lzlnoUO5SX5ZR/AO+kKCJRb2K1ldJWtMXPyxCFx5sZSwEOHRvx6I1XWZv7xQkAOhJOgAhBJJ4AC6rZWduO2PFTVurKiwp6Dp3do0ygZm3J6mAZz2Wb2oPViu93HKTL3VCIc98vOUxZmta9r8bXHpUT2d3lVlDNVS0xjz1r88l4w4F2Z7uiOrWR2iuCsxCHa3Da2OFuWaklc6EE6m2bmXnsEjczSOo+QKpd1NHfHKFkrdWyuu1w1DmMe4XHaHNHoQTSPeBtI4AtoXkH/opF86vePtFExz5aNzGNFy40bwAO0nqC6+9PexW4ZiLoKYxc2I43dOPMbuFzrdRA8oDE+2D1P8AuQQen2fqZoXzx00r4WZs0rWOLG5RmddwFhYEFeSic4SxmNpc8OaWgAuJcCC0WHHXqV+bo6B1Zs9XxMytdUyVLBxDGmSJgGg4NF143SYZskzKB3XiRbqSLFuYXGuohbbsu4g9nAOVX7ztoKeN0k9JzcbeL30r2tF+GpK438oDE+2D1P8AuUV2u23qsVlz1ctwD0Im3ETPet7fGbk9q4CC1YN5O0FdGXUschYdM8FKCNDrZ5adfIolX7G4rUSOknoaySR5u574pXOJ8ZIV0bUbTy4Ns/hklEGBxbTR2e3MMr6dz3aXGpc0G/lUGwTfriM1TTxvMGWWWNhtFY2c8NNjm7CgiGzGK4lh1VzVEJ453mxp8jiX2BPShcNTa+tr2VpUu83Hmi0mCF57RBUs9IuQuvthGBtRgZsLmOUE9ZAbLb5T6V59u9ssXixGaDCoOdjhjic7LDzhaZGk6m/XlPoQRLazeTjxhcZKV9HFwL2QSsIvp/Ovvl8osq3w7ZyrrMzqelnmFzdzI5Hi/XdwHHVaP2TxCuq8Mr+/MHNutK0NdHzYdGYbklvWLl2q8ezbqtmzuH95mROmLWkh+XLYufzp1IGbP/FBS+B7N4rQVEdTDh1QHwEuGankcPYlpuLa6Eruy7+sVY4tfzLXNJBaYbEEaEEE6FT3uzan+opPTD/qKltu6uqlr53YhE2Kp6Ika1oaLhoDXWBIN25dQdQg++1WI1uKP7rqoSfxYbnZGWsyNJsfSTquNVYLPEzPLC9rdBmc0ga8NVPKCoD8FdYWyRPZ52k6/vX5vBqA2iibbV7m6+9bf+KlV8685ox/jtMaWbevxxgnLyT8xbaI7JbWzYVUc/TBhfkcz8Y0ubZ1idARroFM/wCULiX5tN6p/wB9Viiqozvs2vktUZmNLqiR8hIuBme7Mejrpm14+I3C4CIgIiICIiAiIgIiINC7qsKdV7M1MEZAfOamNpdfKC9oAJsCbeZeJm7TaBoAGMgACwAqKqwA4D+bVM0G0lVTsyQVU0bLk5Y5ZGNueJsDa+gXo/DWu931Pr5fvIL33pOaw7Pxyva6pbW05v7YtFmyuHXlL8n/AKF+72t11TjFRTyU0sLBFGWESGQEkvLtMrDpYrOsmIyukEjpXmRpBDy5xeC03aQ4m4sV0vw1r/7QqfXy/eQT3+TjX+6KX9qb/TXb3jVTMBwWnwuneOeqW3lcNCWE3lf+m7oC/tWkdSqf8Na7+0Kn18v3lzq/Epah+eolfK+wGaRznusOAu43sgke7HbDvViEUrieZk/FTD+7cR0rdrSA7zW61au0Oy7KHaPDa9lhT1spD3C2VtQ+NzRr2PzAjx5ln5dCo2gqZIhFJUzPibltG6R7mDLo2zSbC3UgvLeZudqsVr3VEE0DWGNjbSOkDrtFjo1hH71E3cnSuAJNTSADUkvmAA6yTzagEO11awZWV1Q0DqE0oHozL51m09XM0tmrJ5Gni18sjmnygmxQSvZ/epPhNC6kowzPz73moPTaWnI0BjCOvJxPUeHWp1hu2GG7TRtp8VibBVgZWSA5bk/1Up4G/wDRvuD1X6qHRBOdvN0tVhRc8Az03VMwHoj+8Z7Q+PUePqUGXYG2Fbly93VOW2XLz0tstrWtfhbRcdBpPHdl347s/hkVHJGC1tPIXSF2X8XA6NzbsDukHOtbxFQ/BuT9XQVNPK6opi2KWN5AdNchjw4gXj42Cqugx6opxanqZYgeqOR7Br4mnxBes7aVx419Tr/fy/eQXttdUNO1OCtDgXMjkLgOIzNltfsvYqK7ztu6rCcaqu43tbz8VPnzMa++Rrstr8PZFVFFicrJRK2Z4lBvzge4PuRYnPe97aL8rsRlqH555XyPIAzPc57rDgLnVBLsY3xYlVwvhkqGhkgLXZI2MLmnQtzAXAPXZSnYHYnGH0UUuG4pHHBNdwj5yXouzEOBZzZDXXGtlUC9uH43PTX7nqJYs3Hm5Hsv5cp1QaGwDZDHoqqB9VisckDHtMkYc8lzAdWgGIcfKFWG/eoa/GZQ1wOSOJrrdTg25B8diFE37ZVzgQ6vqSDxBnl+8uS55JJJuTqSeJPagsqipwzBXWv0onuPlJN1+bwacGijcb3Y5lv0mkH5FXfd0mXJzj8trZczstuy17JLXyPFnyPcOwucRpw0JUuvgWjLGTk7Tbavb2NbYZxcXWK6fFfiIqiQIiICIiAiIgIiICIiAiIgIiICIiAiIgIiICIiAiIgIiICIiAiIgIiICIiAiIgIiICIiAiIgIiICIiAiIgIiICIiAiIgIiICIiAiIgIiICIiAiIgIiICIiAiIgIiICIiAiIgIiICIiAiIgIiICIiAiIgIiICIiAiIgIiICIiAiIgIiICIiAiIgIiICIiD/2Q=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04" name="AutoShape 12" descr="data:image/jpeg;base64,/9j/4AAQSkZJRgABAQAAAQABAAD/2wCEAAkGBhQPEBAUDxAVFRQQFhYVGBQVFRIVFRcVFRQXFBUVGBUYHCYgFxokGRUUIC8hJCcpLSwtFioyNTAqNSYrLCkBCQoKDQwMGQ4PDTIkHyQpKSksMTUzNSszKjUpMTU1KTUpLSkpKSopNTY1MTM1KjUpNCkqKTU2NDIpNSksLCkpKf/AABEIALABHwMBIgACEQEDEQH/xAAcAAEAAwEBAQEBAAAAAAAAAAAABgcIBQQDAQL/xABUEAABAwIDAwUIDAkKBgMAAAABAAIDBBEFEiEGBzEIEyJBURQVNWFxgZGTMkJUcnN0sbKzw9HSFiM0UoKEkqHBGDNDU1Vjg6LT4hdiZKO08CQmRP/EABUBAQEAAAAAAAAAAAAAAAAAAAAF/8QAHhEBAAICAgMBAAAAAAAAAAAAAAECA5ETQgQFMhL/2gAMAwEAAhEDEQA/AKNREQEREBERAREQEREBERAREQEREBERAREQEREBERAREQEREBERAREQEREBERAREQEREBERAREQEREBERAREQEREBERAREQEREBERAREQEREBERAREQEREBERAREQEREBERAREQEREBERAREQEREBERAREQEREBERAREQEREBERAREQEREBERAREQF96ShkmdlhjfI4+1Y1znehouupsZsy7E66CmYcvOu6TuOVjQXPd5coNvHZaz2d2Yp8OhEVJC2No4kDpuP5z38XHyoMpHd7iNr97aq3wEl/Ra64lXRSQuLZY3McPava5rvQRdbB/DOk7u7h59vdVr83Z35ue2a2XNl1te9l9totl6fEYTFVwtkaeBI6bT+cx/Fp8iDGS90OB1D2hzKaZzXahzY5CCO0ECxXs2x2cOG11RTE5uZd0XcMzHAPY4+MtcL+Nav2LoO58OoY7W5uniB0t0ubBdp5SUGR/wAHar3JP6qX7q81XQSQkCaJ8ZdqA9rm38lxqttKmOUph94KCb8ySSM/pta4fRlBRVNSPlNo2OeQL2a0uNu2w6tQvR3iqPc03qpPsVlcnDwlU/FXfTRLRRCDEEsRY4te0tcNCCCCD2EHgvpS0Ekt+aie/LxyNc61+F7DTgVId5/hjEfh3/wVkcmfjiX6v9cgp3vFUe5pvVSfYvERbQ9S3CsV45+VVPwsnz3IPCv1rbmw4lfi9mDflNP8LH88IP77w1Huab1Un2L5y4RMz2UEov2xvHyhbXXkrcXhgdG2aeON0xIY172tLyLXDQT0jqNB2oMVyQub7JpHlBHyr+QFtmtw2KdpbPEyRp0LXta8HzOCztvX3fx4XX0klKMsFU+4ZqRHIx7czQT7UhwI8/UAgrzvFUe5pvVSfYvjU0EkVudiezNwzNc2/kuNeIW2lS/KN44V7+b6lBSneGo9zTeqk+xfGbDJWFofDI0vNmhzHAuOmgBGp1HDtW2Qqx3reFdmvjTvpKdBnnvFUe5pvVSfYneKo9zTeqk+xbUBX6gxV3iqPc03qpPsXzbhcxc5ghkL22JaGPzAHgSLXHELbCpaqx7uTbIgmzKlkUDv04WZP+4GelBSneKo9zTeqk+xeSGFz3BrGlzjwa0Ek+QDitvqitiNjO59qqpmWzKUSzs7MswAjA8gmI8rUFQd4qj3NN6qT7F5JoXMcWvaWuGhDgQQfGDwW2qupbDG+R5s2NrnuPY1oLifQFjHHcVdV1NRO/2U8j5D4sziQPMLDzIPAiIgIiILN5PcQOLkn2tPKR5c0bfkJWllmzk8eFn/ABaX58S0mgz613/3X/HP/jWWgllneFjEtHtDWT07sssUoLXZWusTE1vBwIOhK/P+OGLe62+op/uIOtvtw/nMfjYOM7Kdvnc4x/wWj42BoAHACw8g0Cy5snjNRjGPYdJVv5yRsjNQxjOjDml4NAHUVqRBxcKxgy1uIQ30pe57f4sReVF9+9BzuDTO/qJIpP8APzZ/dIV4thMX5zaLHmX483YHjaD8Vp4un+9TLbvD+6MMr4+t1PLb3zWFzf8AMAgpLk4eEqn4q76aJaLWdOTj4SqfirvpolosoMibz/DGI/DvVkcmfjiX6v8AXKt95/hjEfh3qyOTPxxL9X+uQXms37r9j4MRxav7rj5yOnMj8lyGueZiG5rG5FsxstIKh9x9UBi2KxkjNIHloJ1OWc3AHXo6/mQdF+73D6iqwSdlII4sRZKZKcPfkuKV0zCCCCCCOqwPZ2wDbeKkixWCGgo5KYQS82/OXnnHNnyiRuZxOWw0VxUsJgl2Yp5ejNHHNmjuC4ZaFzXcOxxAVMbbY/NWY47uh+buapMEdmtblijqXZW6DXidTqg1WFSXKTNhhnidP9UrtVJcpXhhvvp/kiQXVEbtb4wFUvKD9hhfxk/I1W1D7FvkHyKpeUH7DC/jJ+RqC3QqW5R3HCvfzfUq6QqV5RvHCvfzfUoLpCpDlMcMM8tR9SrvCpDlMcMM8tR9Sgr7dE49+qDX+kd9E9axWTd0PhvD/hHfRPWsQgzXyhHEYu3X/wDPF86RVtT1Do3texxDmEOaesOabg+kBWRyhfC7fi8XzpFWSDaOzmMNraSnqGcJ42vt2EjpN8zrjzKKbVDuLGcLrBoyqzUEp6rv6cF/076+Jcfk849z2Hy07j0qSTT4OW72/wCcSKV7zsGNVhdS2P8AnYgJ4yOIkhPOC3jIDh+kg4+/LaDuXCZGNNn1bhAO3KelIfJkaW/pLLysPfBtwMTkoebPRjp2PcB1TTAOkb5g1g8xVeICIiAiIgs7k8utizvHTSgftxn+BWlVkrdVtAygxWllmcGxkuje48GtkaWhxPUA4tJPYCtZtcCLg6FBnatw+Oo2wfFPG2SOSchzHC7SO576jygK5P8Ahlhn9nU/7AXIG6wd/O+fdGl8/M5Nc/Nc17O/sfbcFO5JA0EuIAaLkk2AA4knqCCp8J2Zgh2ry0sLIo6ei5wtY2zc7/xd/ESJP3K2lWm7rFGYjjGM1cRzRtEEEbtdWNDrkeIlgPnVg4tV8zBNITbmo3vueAyMLr/uQVtui2Za+erxTnXZqqaqj5sZSzIZw4G/G92q0ntuCDwOnpWbt0u8eqhqqChzM7mfKWFojZmJlLjfPx9m4HzLSQQUBuHoTBjWIRHjDDLGf0KiNv8ABaAVR7F4fzG1mMNto+EyDj/SvgkP73FW4gyJvP8ADGI/DvVkcmfjiX6v9crExPdPhlVNJNPSZpJXFznc7UNu48TZrwB5goduNpGw12PRxjKyKdrGi5NmslqGtFzqdAOKC31i/Fah0dZO6Nxa5s0hDmktcDndqCNQtoqE1G5vCnue91FdzyXE89Ui5JuTYSdqDLz8YmMglM8plAtzhkeX2ta2e97WJ6+tf3hcpfVQucSXOmYSSSSSXgkkniV4pBYnylerBvymn+Fj+eEG1wqS5SnDDPfT/VK7QozthsBT4s+ldVOktSuc4MYWgPzZbhxIJt0BwtxQSOH2LfIPkVS8oQ2Zhfxg/I1W4qP5SWKt/wDgwAgvaZJXDrDTlYy/lIf+ygvAKl+Ubxwr3831KtLZTaKPEaSGohcCJGi4vqx4HTY7sIP29a4m8Ld4MYNHmm5vuWQuIy5s7HZczRqMp6AsdeKCYhUhymOGGeWo+pV3rO3KG2ijqKyCnicHdyMfnI1AkkLSWX7QGNv2Xt1FBF90PhvD/hHfRPWslk3dD4bw/wCEd9E9ayQZp5QvhdvxeL50irJWbyhfC7fi8XzpFWSC0+TvWObikjAejJTvzDtLHsLT5Rc+krR5F1mnk+eFz8Xl+Vi0ugxbtDTNiq6qNgs2OaVjR2NbI5oHoAXOXa2opnOra9zWktbUT3IBIH41x1K4qAiIgIiICmmy+9zEMOY2OKYSRM0bFM3O1oHU11w5o8V7eJQtEFunlIVeX8kp83bea37Ob+KiO1e9WvxNpjnmDIjxiiGRh99qXOHiJIUQRBYG7/HcXo4JO9dI+SKV93PFO6UZ2tDSA4eK2ikGJbXbR1EMsMlBJkmY6N1qN4OV7S11j1GxKke67E30uzFVPFbPB3TI3MLjM1oIuOsaL0xVe0z2tc1lFZwBHseBFx7ZBRkFBV0FXTk08sdQyRj4mPjeHOeHjJZpHSu6w048FPcV3xY3SOa2qibC5wuBJTlhIva4BOoup3vYmbzmz7ZS3ug1sLrD827BLb/lzlnoUO5SX5ZR/AO+kKCJRb2K1ldJWtMXPyxCFx5sZSwEOHRvx6I1XWZv7xQkAOhJOgAhBJJ4AC6rZWduO2PFTVurKiwp6Dp3do0ygZm3J6mAZz2Wb2oPViu93HKTL3VCIc98vOUxZmta9r8bXHpUT2d3lVlDNVS0xjz1r88l4w4F2Z7uiOrWR2iuCsxCHa3Da2OFuWaklc6EE6m2bmXnsEjczSOo+QKpd1NHfHKFkrdWyuu1w1DmMe4XHaHNHoQTSPeBtI4AtoXkH/opF86vePtFExz5aNzGNFy40bwAO0nqC6+9PexW4ZiLoKYxc2I43dOPMbuFzrdRA8oDE+2D1P8AuQQen2fqZoXzx00r4WZs0rWOLG5RmddwFhYEFeSic4SxmNpc8OaWgAuJcCC0WHHXqV+bo6B1Zs9XxMytdUyVLBxDGmSJgGg4NF143SYZskzKB3XiRbqSLFuYXGuohbbsu4g9nAOVX7ztoKeN0k9JzcbeL30r2tF+GpK438oDE+2D1P8AuUV2u23qsVlz1ctwD0Im3ETPet7fGbk9q4CC1YN5O0FdGXUschYdM8FKCNDrZ5adfIolX7G4rUSOknoaySR5u574pXOJ8ZIV0bUbTy4Ns/hklEGBxbTR2e3MMr6dz3aXGpc0G/lUGwTfriM1TTxvMGWWWNhtFY2c8NNjm7CgiGzGK4lh1VzVEJ453mxp8jiX2BPShcNTa+tr2VpUu83Hmi0mCF57RBUs9IuQuvthGBtRgZsLmOUE9ZAbLb5T6V59u9ssXixGaDCoOdjhjic7LDzhaZGk6m/XlPoQRLazeTjxhcZKV9HFwL2QSsIvp/Ovvl8osq3w7ZyrrMzqelnmFzdzI5Hi/XdwHHVaP2TxCuq8Mr+/MHNutK0NdHzYdGYbklvWLl2q8ezbqtmzuH95mROmLWkh+XLYufzp1IGbP/FBS+B7N4rQVEdTDh1QHwEuGankcPYlpuLa6Eruy7+sVY4tfzLXNJBaYbEEaEEE6FT3uzan+opPTD/qKltu6uqlr53YhE2Kp6Ika1oaLhoDXWBIN25dQdQg++1WI1uKP7rqoSfxYbnZGWsyNJsfSTquNVYLPEzPLC9rdBmc0ga8NVPKCoD8FdYWyRPZ52k6/vX5vBqA2iibbV7m6+9bf+KlV8685ox/jtMaWbevxxgnLyT8xbaI7JbWzYVUc/TBhfkcz8Y0ubZ1idARroFM/wCULiX5tN6p/wB9Viiqozvs2vktUZmNLqiR8hIuBme7Mejrpm14+I3C4CIgIiICIiAiIgIiINC7qsKdV7M1MEZAfOamNpdfKC9oAJsCbeZeJm7TaBoAGMgACwAqKqwA4D+bVM0G0lVTsyQVU0bLk5Y5ZGNueJsDa+gXo/DWu931Pr5fvIL33pOaw7Pxyva6pbW05v7YtFmyuHXlL8n/AKF+72t11TjFRTyU0sLBFGWESGQEkvLtMrDpYrOsmIyukEjpXmRpBDy5xeC03aQ4m4sV0vw1r/7QqfXy/eQT3+TjX+6KX9qb/TXb3jVTMBwWnwuneOeqW3lcNCWE3lf+m7oC/tWkdSqf8Na7+0Kn18v3lzq/Epah+eolfK+wGaRznusOAu43sgke7HbDvViEUrieZk/FTD+7cR0rdrSA7zW61au0Oy7KHaPDa9lhT1spD3C2VtQ+NzRr2PzAjx5ln5dCo2gqZIhFJUzPibltG6R7mDLo2zSbC3UgvLeZudqsVr3VEE0DWGNjbSOkDrtFjo1hH71E3cnSuAJNTSADUkvmAA6yTzagEO11awZWV1Q0DqE0oHozL51m09XM0tmrJ5Gni18sjmnygmxQSvZ/epPhNC6kowzPz73moPTaWnI0BjCOvJxPUeHWp1hu2GG7TRtp8VibBVgZWSA5bk/1Up4G/wDRvuD1X6qHRBOdvN0tVhRc8Az03VMwHoj+8Z7Q+PUePqUGXYG2Fbly93VOW2XLz0tstrWtfhbRcdBpPHdl347s/hkVHJGC1tPIXSF2X8XA6NzbsDukHOtbxFQ/BuT9XQVNPK6opi2KWN5AdNchjw4gXj42Cqugx6opxanqZYgeqOR7Br4mnxBes7aVx419Tr/fy/eQXttdUNO1OCtDgXMjkLgOIzNltfsvYqK7ztu6rCcaqu43tbz8VPnzMa++Rrstr8PZFVFFicrJRK2Z4lBvzge4PuRYnPe97aL8rsRlqH555XyPIAzPc57rDgLnVBLsY3xYlVwvhkqGhkgLXZI2MLmnQtzAXAPXZSnYHYnGH0UUuG4pHHBNdwj5yXouzEOBZzZDXXGtlUC9uH43PTX7nqJYs3Hm5Hsv5cp1QaGwDZDHoqqB9VisckDHtMkYc8lzAdWgGIcfKFWG/eoa/GZQ1wOSOJrrdTg25B8diFE37ZVzgQ6vqSDxBnl+8uS55JJJuTqSeJPagsqipwzBXWv0onuPlJN1+bwacGijcb3Y5lv0mkH5FXfd0mXJzj8trZczstuy17JLXyPFnyPcOwucRpw0JUuvgWjLGTk7Tbavb2NbYZxcXWK6fFfiIqiQIiICIiAiIgIiICIiAiIgIiICIiAiIgIiICIiAiIgIiICIiAiIgIiICIiAiIgIiICIiAiIgIiICIiAiIgIiICIiAiIgIiICIiAiIgIiICIiAiIgIiICIiAiIgIiICIiAiIgIiICIiAiIgIiICIiAiIgIiICIiAiIgIiICIiAiIgIiICIiAiIgIiICIiD/2Q=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06" name="AutoShape 14" descr="data:image/jpeg;base64,/9j/4AAQSkZJRgABAQAAAQABAAD/2wCEAAkGBhQPEBAUDxAVFRQQFhYVGBQVFRIVFRcVFRQXFBUVGBUYHCYgFxokGRUUIC8hJCcpLSwtFioyNTAqNSYrLCkBCQoKDQwMGQ4PDTIkHyQpKSksMTUzNSszKjUpMTU1KTUpLSkpKSopNTY1MTM1KjUpNCkqKTU2NDIpNSksLCkpKf/AABEIALABHwMBIgACEQEDEQH/xAAcAAEAAwEBAQEBAAAAAAAAAAAABgcIBQQDAQL/xABUEAABAwIDAwUIDAkKBgMAAAABAAIDBBEFEiEGBzEIEyJBURQVNWFxgZGTMkJUcnN0sbKzw9HSFiM0UoKEkqHBGDNDU1Vjg6LT4hdiZKO08CQmRP/EABUBAQEAAAAAAAAAAAAAAAAAAAAF/8QAHhEBAAICAgMBAAAAAAAAAAAAAAECA5ETQgQFMhL/2gAMAwEAAhEDEQA/AKNREQEREBERAREQEREBERAREQEREBERAREQEREBERAREQEREBERAREQEREBERAREQEREBERAREQEREBERAREQEREBERAREQEREBERAREQEREBERAREQEREBERAREQEREBERAREQEREBERAREQEREBERAREQEREBERAREQEREBERAREQEREBERAREQF96ShkmdlhjfI4+1Y1znehouupsZsy7E66CmYcvOu6TuOVjQXPd5coNvHZaz2d2Yp8OhEVJC2No4kDpuP5z38XHyoMpHd7iNr97aq3wEl/Ra64lXRSQuLZY3McPava5rvQRdbB/DOk7u7h59vdVr83Z35ue2a2XNl1te9l9totl6fEYTFVwtkaeBI6bT+cx/Fp8iDGS90OB1D2hzKaZzXahzY5CCO0ECxXs2x2cOG11RTE5uZd0XcMzHAPY4+MtcL+Nav2LoO58OoY7W5uniB0t0ubBdp5SUGR/wAHar3JP6qX7q81XQSQkCaJ8ZdqA9rm38lxqttKmOUph94KCb8ySSM/pta4fRlBRVNSPlNo2OeQL2a0uNu2w6tQvR3iqPc03qpPsVlcnDwlU/FXfTRLRRCDEEsRY4te0tcNCCCCD2EHgvpS0Ekt+aie/LxyNc61+F7DTgVId5/hjEfh3/wVkcmfjiX6v9cgp3vFUe5pvVSfYvERbQ9S3CsV45+VVPwsnz3IPCv1rbmw4lfi9mDflNP8LH88IP77w1Huab1Un2L5y4RMz2UEov2xvHyhbXXkrcXhgdG2aeON0xIY172tLyLXDQT0jqNB2oMVyQub7JpHlBHyr+QFtmtw2KdpbPEyRp0LXta8HzOCztvX3fx4XX0klKMsFU+4ZqRHIx7czQT7UhwI8/UAgrzvFUe5pvVSfYvjU0EkVudiezNwzNc2/kuNeIW2lS/KN44V7+b6lBSneGo9zTeqk+xfGbDJWFofDI0vNmhzHAuOmgBGp1HDtW2Qqx3reFdmvjTvpKdBnnvFUe5pvVSfYneKo9zTeqk+xbUBX6gxV3iqPc03qpPsXzbhcxc5ghkL22JaGPzAHgSLXHELbCpaqx7uTbIgmzKlkUDv04WZP+4GelBSneKo9zTeqk+xeSGFz3BrGlzjwa0Ek+QDitvqitiNjO59qqpmWzKUSzs7MswAjA8gmI8rUFQd4qj3NN6qT7F5JoXMcWvaWuGhDgQQfGDwW2qupbDG+R5s2NrnuPY1oLifQFjHHcVdV1NRO/2U8j5D4sziQPMLDzIPAiIgIiILN5PcQOLkn2tPKR5c0bfkJWllmzk8eFn/ABaX58S0mgz613/3X/HP/jWWgllneFjEtHtDWT07sssUoLXZWusTE1vBwIOhK/P+OGLe62+op/uIOtvtw/nMfjYOM7Kdvnc4x/wWj42BoAHACw8g0Cy5snjNRjGPYdJVv5yRsjNQxjOjDml4NAHUVqRBxcKxgy1uIQ30pe57f4sReVF9+9BzuDTO/qJIpP8APzZ/dIV4thMX5zaLHmX483YHjaD8Vp4un+9TLbvD+6MMr4+t1PLb3zWFzf8AMAgpLk4eEqn4q76aJaLWdOTj4SqfirvpolosoMibz/DGI/DvVkcmfjiX6v8AXKt95/hjEfh3qyOTPxxL9X+uQXms37r9j4MRxav7rj5yOnMj8lyGueZiG5rG5FsxstIKh9x9UBi2KxkjNIHloJ1OWc3AHXo6/mQdF+73D6iqwSdlII4sRZKZKcPfkuKV0zCCCCCCOqwPZ2wDbeKkixWCGgo5KYQS82/OXnnHNnyiRuZxOWw0VxUsJgl2Yp5ejNHHNmjuC4ZaFzXcOxxAVMbbY/NWY47uh+buapMEdmtblijqXZW6DXidTqg1WFSXKTNhhnidP9UrtVJcpXhhvvp/kiQXVEbtb4wFUvKD9hhfxk/I1W1D7FvkHyKpeUH7DC/jJ+RqC3QqW5R3HCvfzfUq6QqV5RvHCvfzfUoLpCpDlMcMM8tR9SrvCpDlMcMM8tR9Sgr7dE49+qDX+kd9E9axWTd0PhvD/hHfRPWsQgzXyhHEYu3X/wDPF86RVtT1Do3texxDmEOaesOabg+kBWRyhfC7fi8XzpFWSDaOzmMNraSnqGcJ42vt2EjpN8zrjzKKbVDuLGcLrBoyqzUEp6rv6cF/076+Jcfk849z2Hy07j0qSTT4OW72/wCcSKV7zsGNVhdS2P8AnYgJ4yOIkhPOC3jIDh+kg4+/LaDuXCZGNNn1bhAO3KelIfJkaW/pLLysPfBtwMTkoebPRjp2PcB1TTAOkb5g1g8xVeICIiAiIgs7k8utizvHTSgftxn+BWlVkrdVtAygxWllmcGxkuje48GtkaWhxPUA4tJPYCtZtcCLg6FBnatw+Oo2wfFPG2SOSchzHC7SO576jygK5P8Ahlhn9nU/7AXIG6wd/O+fdGl8/M5Nc/Nc17O/sfbcFO5JA0EuIAaLkk2AA4knqCCp8J2Zgh2ry0sLIo6ei5wtY2zc7/xd/ESJP3K2lWm7rFGYjjGM1cRzRtEEEbtdWNDrkeIlgPnVg4tV8zBNITbmo3vueAyMLr/uQVtui2Za+erxTnXZqqaqj5sZSzIZw4G/G92q0ntuCDwOnpWbt0u8eqhqqChzM7mfKWFojZmJlLjfPx9m4HzLSQQUBuHoTBjWIRHjDDLGf0KiNv8ABaAVR7F4fzG1mMNto+EyDj/SvgkP73FW4gyJvP8ADGI/DvVkcmfjiX6v9crExPdPhlVNJNPSZpJXFznc7UNu48TZrwB5goduNpGw12PRxjKyKdrGi5NmslqGtFzqdAOKC31i/Fah0dZO6Nxa5s0hDmktcDndqCNQtoqE1G5vCnue91FdzyXE89Ui5JuTYSdqDLz8YmMglM8plAtzhkeX2ta2e97WJ6+tf3hcpfVQucSXOmYSSSSSXgkkniV4pBYnylerBvymn+Fj+eEG1wqS5SnDDPfT/VK7QozthsBT4s+ldVOktSuc4MYWgPzZbhxIJt0BwtxQSOH2LfIPkVS8oQ2Zhfxg/I1W4qP5SWKt/wDgwAgvaZJXDrDTlYy/lIf+ygvAKl+Ubxwr3831KtLZTaKPEaSGohcCJGi4vqx4HTY7sIP29a4m8Ld4MYNHmm5vuWQuIy5s7HZczRqMp6AsdeKCYhUhymOGGeWo+pV3rO3KG2ijqKyCnicHdyMfnI1AkkLSWX7QGNv2Xt1FBF90PhvD/hHfRPWslk3dD4bw/wCEd9E9ayQZp5QvhdvxeL50irJWbyhfC7fi8XzpFWSC0+TvWObikjAejJTvzDtLHsLT5Rc+krR5F1mnk+eFz8Xl+Vi0ugxbtDTNiq6qNgs2OaVjR2NbI5oHoAXOXa2opnOra9zWktbUT3IBIH41x1K4qAiIgIiICmmy+9zEMOY2OKYSRM0bFM3O1oHU11w5o8V7eJQtEFunlIVeX8kp83bea37Ob+KiO1e9WvxNpjnmDIjxiiGRh99qXOHiJIUQRBYG7/HcXo4JO9dI+SKV93PFO6UZ2tDSA4eK2ikGJbXbR1EMsMlBJkmY6N1qN4OV7S11j1GxKke67E30uzFVPFbPB3TI3MLjM1oIuOsaL0xVe0z2tc1lFZwBHseBFx7ZBRkFBV0FXTk08sdQyRj4mPjeHOeHjJZpHSu6w048FPcV3xY3SOa2qibC5wuBJTlhIva4BOoup3vYmbzmz7ZS3ug1sLrD827BLb/lzlnoUO5SX5ZR/AO+kKCJRb2K1ldJWtMXPyxCFx5sZSwEOHRvx6I1XWZv7xQkAOhJOgAhBJJ4AC6rZWduO2PFTVurKiwp6Dp3do0ygZm3J6mAZz2Wb2oPViu93HKTL3VCIc98vOUxZmta9r8bXHpUT2d3lVlDNVS0xjz1r88l4w4F2Z7uiOrWR2iuCsxCHa3Da2OFuWaklc6EE6m2bmXnsEjczSOo+QKpd1NHfHKFkrdWyuu1w1DmMe4XHaHNHoQTSPeBtI4AtoXkH/opF86vePtFExz5aNzGNFy40bwAO0nqC6+9PexW4ZiLoKYxc2I43dOPMbuFzrdRA8oDE+2D1P8AuQQen2fqZoXzx00r4WZs0rWOLG5RmddwFhYEFeSic4SxmNpc8OaWgAuJcCC0WHHXqV+bo6B1Zs9XxMytdUyVLBxDGmSJgGg4NF143SYZskzKB3XiRbqSLFuYXGuohbbsu4g9nAOVX7ztoKeN0k9JzcbeL30r2tF+GpK438oDE+2D1P8AuUV2u23qsVlz1ctwD0Im3ETPet7fGbk9q4CC1YN5O0FdGXUschYdM8FKCNDrZ5adfIolX7G4rUSOknoaySR5u574pXOJ8ZIV0bUbTy4Ns/hklEGBxbTR2e3MMr6dz3aXGpc0G/lUGwTfriM1TTxvMGWWWNhtFY2c8NNjm7CgiGzGK4lh1VzVEJ453mxp8jiX2BPShcNTa+tr2VpUu83Hmi0mCF57RBUs9IuQuvthGBtRgZsLmOUE9ZAbLb5T6V59u9ssXixGaDCoOdjhjic7LDzhaZGk6m/XlPoQRLazeTjxhcZKV9HFwL2QSsIvp/Ovvl8osq3w7ZyrrMzqelnmFzdzI5Hi/XdwHHVaP2TxCuq8Mr+/MHNutK0NdHzYdGYbklvWLl2q8ezbqtmzuH95mROmLWkh+XLYufzp1IGbP/FBS+B7N4rQVEdTDh1QHwEuGankcPYlpuLa6Eruy7+sVY4tfzLXNJBaYbEEaEEE6FT3uzan+opPTD/qKltu6uqlr53YhE2Kp6Ika1oaLhoDXWBIN25dQdQg++1WI1uKP7rqoSfxYbnZGWsyNJsfSTquNVYLPEzPLC9rdBmc0ga8NVPKCoD8FdYWyRPZ52k6/vX5vBqA2iibbV7m6+9bf+KlV8685ox/jtMaWbevxxgnLyT8xbaI7JbWzYVUc/TBhfkcz8Y0ubZ1idARroFM/wCULiX5tN6p/wB9Viiqozvs2vktUZmNLqiR8hIuBme7Mejrpm14+I3C4CIgIiICIiAiIgIiINC7qsKdV7M1MEZAfOamNpdfKC9oAJsCbeZeJm7TaBoAGMgACwAqKqwA4D+bVM0G0lVTsyQVU0bLk5Y5ZGNueJsDa+gXo/DWu931Pr5fvIL33pOaw7Pxyva6pbW05v7YtFmyuHXlL8n/AKF+72t11TjFRTyU0sLBFGWESGQEkvLtMrDpYrOsmIyukEjpXmRpBDy5xeC03aQ4m4sV0vw1r/7QqfXy/eQT3+TjX+6KX9qb/TXb3jVTMBwWnwuneOeqW3lcNCWE3lf+m7oC/tWkdSqf8Na7+0Kn18v3lzq/Epah+eolfK+wGaRznusOAu43sgke7HbDvViEUrieZk/FTD+7cR0rdrSA7zW61au0Oy7KHaPDa9lhT1spD3C2VtQ+NzRr2PzAjx5ln5dCo2gqZIhFJUzPibltG6R7mDLo2zSbC3UgvLeZudqsVr3VEE0DWGNjbSOkDrtFjo1hH71E3cnSuAJNTSADUkvmAA6yTzagEO11awZWV1Q0DqE0oHozL51m09XM0tmrJ5Gni18sjmnygmxQSvZ/epPhNC6kowzPz73moPTaWnI0BjCOvJxPUeHWp1hu2GG7TRtp8VibBVgZWSA5bk/1Up4G/wDRvuD1X6qHRBOdvN0tVhRc8Az03VMwHoj+8Z7Q+PUePqUGXYG2Fbly93VOW2XLz0tstrWtfhbRcdBpPHdl347s/hkVHJGC1tPIXSF2X8XA6NzbsDukHOtbxFQ/BuT9XQVNPK6opi2KWN5AdNchjw4gXj42Cqugx6opxanqZYgeqOR7Br4mnxBes7aVx419Tr/fy/eQXttdUNO1OCtDgXMjkLgOIzNltfsvYqK7ztu6rCcaqu43tbz8VPnzMa++Rrstr8PZFVFFicrJRK2Z4lBvzge4PuRYnPe97aL8rsRlqH555XyPIAzPc57rDgLnVBLsY3xYlVwvhkqGhkgLXZI2MLmnQtzAXAPXZSnYHYnGH0UUuG4pHHBNdwj5yXouzEOBZzZDXXGtlUC9uH43PTX7nqJYs3Hm5Hsv5cp1QaGwDZDHoqqB9VisckDHtMkYc8lzAdWgGIcfKFWG/eoa/GZQ1wOSOJrrdTg25B8diFE37ZVzgQ6vqSDxBnl+8uS55JJJuTqSeJPagsqipwzBXWv0onuPlJN1+bwacGijcb3Y5lv0mkH5FXfd0mXJzj8trZczstuy17JLXyPFnyPcOwucRpw0JUuvgWjLGTk7Tbavb2NbYZxcXWK6fFfiIqiQIiICIiAiIgIiICIiAiIgIiICIiAiIgIiICIiAiIgIiICIiAiIgIiICIiAiIgIiICIiAiIgIiICIiAiIgIiICIiAiIgIiICIiAiIgIiICIiAiIgIiICIiAiIgIiICIiAiIgIiICIiAiIgIiICIiAiIgIiICIiAiIgIiICIiAiIgIiICIiAiIgIiICIiD/2Q=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 descr="CO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783607">
            <a:off x="1475212" y="3044531"/>
            <a:ext cx="2845070" cy="7689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36758" y="1505393"/>
            <a:ext cx="403507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Even very young </a:t>
            </a:r>
            <a:endParaRPr lang="en-GB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children are 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gaming </a:t>
            </a:r>
            <a:endParaRPr lang="en-GB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now, either online</a:t>
            </a:r>
          </a:p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o</a:t>
            </a:r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r using consoles.. 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01120" y="1609472"/>
            <a:ext cx="40936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Many online games and game </a:t>
            </a:r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consoles</a:t>
            </a:r>
          </a:p>
          <a:p>
            <a:pPr lvl="0"/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allow 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users to link to </a:t>
            </a:r>
            <a:r>
              <a:rPr lang="en-GB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thenternet</a:t>
            </a:r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 and</a:t>
            </a:r>
          </a:p>
          <a:p>
            <a:pPr lvl="0"/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play 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and communicate against other </a:t>
            </a:r>
            <a:endParaRPr lang="en-GB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users 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all over the world.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13728" y="4795897"/>
            <a:ext cx="479330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It is very 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easy to </a:t>
            </a:r>
            <a:endParaRPr lang="en-GB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p</a:t>
            </a:r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retend to be 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someone </a:t>
            </a:r>
            <a:endParaRPr lang="en-GB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you’re not 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and to strike </a:t>
            </a:r>
            <a:endParaRPr lang="en-GB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up 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a relationship.  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57900" y="39095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The same e-safety checks and rules should apply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9482">
            <a:off x="397534" y="3911180"/>
            <a:ext cx="3490352" cy="216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584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104900" y="228600"/>
            <a:ext cx="6934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b="1" dirty="0" smtClean="0">
              <a:solidFill>
                <a:schemeClr val="bg1"/>
              </a:solidFill>
            </a:endParaRPr>
          </a:p>
          <a:p>
            <a:endParaRPr lang="en-GB" sz="4000" b="1" dirty="0">
              <a:solidFill>
                <a:schemeClr val="bg1"/>
              </a:solidFill>
            </a:endParaRPr>
          </a:p>
          <a:p>
            <a:r>
              <a:rPr lang="en-GB" sz="4000" b="1" dirty="0" smtClean="0">
                <a:solidFill>
                  <a:schemeClr val="bg1"/>
                </a:solidFill>
              </a:rPr>
              <a:t>   Mobile Technology – Top Tips!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0" y="2057400"/>
            <a:ext cx="910480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i="1" dirty="0" smtClean="0"/>
              <a:t>Treat mobiles, IPads etc. as mini computers and set </a:t>
            </a:r>
          </a:p>
          <a:p>
            <a:r>
              <a:rPr lang="en-GB" sz="3200" i="1" dirty="0" smtClean="0"/>
              <a:t>    age appropriate controls.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i="1" dirty="0" smtClean="0"/>
              <a:t>The same safety measures should be put in place.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i="1" dirty="0" smtClean="0"/>
              <a:t>Search for your contract provider or phone type </a:t>
            </a:r>
          </a:p>
          <a:p>
            <a:r>
              <a:rPr lang="en-GB" sz="3200" i="1" dirty="0"/>
              <a:t> </a:t>
            </a:r>
            <a:r>
              <a:rPr lang="en-GB" sz="3200" i="1" dirty="0" smtClean="0"/>
              <a:t>    plus ‘parental controls’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i="1" dirty="0" smtClean="0"/>
              <a:t>See the </a:t>
            </a:r>
            <a:r>
              <a:rPr lang="en-GB" sz="3200" i="1" dirty="0" err="1" smtClean="0"/>
              <a:t>OfCom</a:t>
            </a:r>
            <a:r>
              <a:rPr lang="en-GB" sz="3200" i="1" dirty="0" smtClean="0"/>
              <a:t> guide.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i="1" dirty="0" smtClean="0"/>
              <a:t>Make sure the apps children are using are age </a:t>
            </a:r>
          </a:p>
          <a:p>
            <a:r>
              <a:rPr lang="en-GB" sz="3200" i="1" dirty="0"/>
              <a:t>	</a:t>
            </a:r>
            <a:r>
              <a:rPr lang="en-GB" sz="3200" i="1" dirty="0" smtClean="0"/>
              <a:t>appropriate.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i="1" dirty="0"/>
          </a:p>
        </p:txBody>
      </p:sp>
    </p:spTree>
    <p:extLst>
      <p:ext uri="{BB962C8B-B14F-4D97-AF65-F5344CB8AC3E}">
        <p14:creationId xmlns:p14="http://schemas.microsoft.com/office/powerpoint/2010/main" val="282899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GB" dirty="0" smtClean="0"/>
              <a:t>	</a:t>
            </a:r>
            <a:br>
              <a:rPr lang="en-GB" dirty="0" smtClean="0"/>
            </a:br>
            <a:r>
              <a:rPr lang="en-GB" dirty="0" smtClean="0"/>
              <a:t>	</a:t>
            </a:r>
            <a:r>
              <a:rPr lang="en-GB" b="1" dirty="0" smtClean="0">
                <a:solidFill>
                  <a:schemeClr val="bg1"/>
                </a:solidFill>
              </a:rPr>
              <a:t>Report and Support 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69195" t="61649" r="20507" b="31889"/>
          <a:stretch>
            <a:fillRect/>
          </a:stretch>
        </p:blipFill>
        <p:spPr bwMode="auto">
          <a:xfrm>
            <a:off x="381000" y="2209800"/>
            <a:ext cx="2819400" cy="1105647"/>
          </a:xfrm>
          <a:prstGeom prst="rect">
            <a:avLst/>
          </a:prstGeom>
          <a:ln w="1270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581400" y="2133600"/>
            <a:ext cx="4648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Report suspected online grooming – </a:t>
            </a:r>
            <a:r>
              <a:rPr lang="en-GB" dirty="0" smtClean="0"/>
              <a:t>this could sexual chat, a child being asked to do something that makes them feel uncomfortable or someone insisting on meeting up.</a:t>
            </a:r>
          </a:p>
          <a:p>
            <a:endParaRPr lang="en-GB" b="1" dirty="0" smtClean="0">
              <a:hlinkClick r:id="rId4"/>
            </a:endParaRPr>
          </a:p>
          <a:p>
            <a:r>
              <a:rPr lang="en-GB" b="1" dirty="0" err="1" smtClean="0">
                <a:hlinkClick r:id="rId4"/>
              </a:rPr>
              <a:t>www.ceop.police.uk</a:t>
            </a:r>
            <a:r>
              <a:rPr lang="en-GB" b="1" dirty="0" smtClean="0"/>
              <a:t> </a:t>
            </a:r>
          </a:p>
          <a:p>
            <a:endParaRPr lang="en-GB" b="1" dirty="0"/>
          </a:p>
          <a:p>
            <a:r>
              <a:rPr lang="en-GB" b="1" dirty="0" smtClean="0">
                <a:solidFill>
                  <a:srgbClr val="FF0000"/>
                </a:solidFill>
              </a:rPr>
              <a:t>Call the police if a child is at immediate risk.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6" name="Picture 2" descr="ChildLine">
            <a:hlinkClick r:id="rId5" tooltip="ChildLine hom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" y="4800600"/>
            <a:ext cx="3000375" cy="122423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810000" y="4953000"/>
            <a:ext cx="464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24 hour confidential helpline </a:t>
            </a:r>
            <a:r>
              <a:rPr lang="en-GB" dirty="0" smtClean="0"/>
              <a:t>for children and young people 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8229600" cy="1143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	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/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         </a:t>
            </a:r>
            <a:r>
              <a:rPr lang="en-GB" b="1" dirty="0" smtClean="0">
                <a:solidFill>
                  <a:schemeClr val="bg1"/>
                </a:solidFill>
              </a:rPr>
              <a:t>Parental Controls 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74837"/>
            <a:ext cx="8382000" cy="4983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400" dirty="0" smtClean="0"/>
              <a:t>Set controls on:</a:t>
            </a:r>
          </a:p>
          <a:p>
            <a:pPr>
              <a:buNone/>
            </a:pPr>
            <a:endParaRPr lang="en-GB" sz="2400" dirty="0" smtClean="0"/>
          </a:p>
          <a:p>
            <a:pPr>
              <a:buFont typeface="Wingdings" pitchFamily="2" charset="2"/>
              <a:buChar char="Ø"/>
            </a:pPr>
            <a:r>
              <a:rPr lang="en-GB" sz="2400" dirty="0" smtClean="0"/>
              <a:t>Computers</a:t>
            </a:r>
          </a:p>
          <a:p>
            <a:pPr>
              <a:buFont typeface="Wingdings" pitchFamily="2" charset="2"/>
              <a:buChar char="Ø"/>
            </a:pPr>
            <a:r>
              <a:rPr lang="en-GB" sz="2400" dirty="0" smtClean="0"/>
              <a:t>Laptops</a:t>
            </a:r>
          </a:p>
          <a:p>
            <a:pPr>
              <a:buFont typeface="Wingdings" pitchFamily="2" charset="2"/>
              <a:buChar char="Ø"/>
            </a:pPr>
            <a:r>
              <a:rPr lang="en-GB" sz="2400" dirty="0" smtClean="0"/>
              <a:t>Tablets </a:t>
            </a:r>
          </a:p>
          <a:p>
            <a:pPr>
              <a:buFont typeface="Wingdings" pitchFamily="2" charset="2"/>
              <a:buChar char="Ø"/>
            </a:pPr>
            <a:r>
              <a:rPr lang="en-GB" sz="2400" dirty="0" smtClean="0"/>
              <a:t>Mobile devices</a:t>
            </a:r>
          </a:p>
          <a:p>
            <a:pPr>
              <a:buFont typeface="Wingdings" pitchFamily="2" charset="2"/>
              <a:buChar char="Ø"/>
            </a:pPr>
            <a:r>
              <a:rPr lang="en-GB" sz="2400" dirty="0" smtClean="0"/>
              <a:t>Games Consoles </a:t>
            </a:r>
          </a:p>
          <a:p>
            <a:pPr>
              <a:buFont typeface="Wingdings" pitchFamily="2" charset="2"/>
              <a:buChar char="Ø"/>
            </a:pPr>
            <a:r>
              <a:rPr lang="en-GB" sz="2400" dirty="0" smtClean="0"/>
              <a:t>ALL internet enabled devices</a:t>
            </a:r>
          </a:p>
          <a:p>
            <a:pPr>
              <a:buNone/>
            </a:pPr>
            <a:endParaRPr lang="en-GB" dirty="0" smtClean="0"/>
          </a:p>
          <a:p>
            <a:pPr>
              <a:buFont typeface="Wingdings" pitchFamily="2" charset="2"/>
              <a:buChar char="Ø"/>
            </a:pPr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228600" y="5867400"/>
            <a:ext cx="8686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Remember… they are not 100% accurate and not a substitute for open communication!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5105400" y="2590800"/>
            <a:ext cx="2667000" cy="1371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181600" y="26670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+mj-lt"/>
              </a:rPr>
              <a:t>Set on all devices that link to the internet  </a:t>
            </a:r>
            <a:endParaRPr lang="en-GB" sz="24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47800" y="304800"/>
            <a:ext cx="5943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b="1" dirty="0" smtClean="0">
              <a:solidFill>
                <a:schemeClr val="bg1"/>
              </a:solidFill>
            </a:endParaRPr>
          </a:p>
          <a:p>
            <a:r>
              <a:rPr lang="en-GB" sz="4000" b="1" dirty="0" smtClean="0">
                <a:solidFill>
                  <a:schemeClr val="bg1"/>
                </a:solidFill>
              </a:rPr>
              <a:t>Parental controls 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8533" y="1676400"/>
            <a:ext cx="84582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+mj-lt"/>
              </a:rPr>
              <a:t>Block sites that are not age appropriate 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+mj-lt"/>
              </a:rPr>
              <a:t>L</a:t>
            </a:r>
            <a:r>
              <a:rPr lang="en-GB" sz="2400" dirty="0" smtClean="0">
                <a:latin typeface="+mj-lt"/>
              </a:rPr>
              <a:t>imit inappropriate and illegal material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+mj-lt"/>
              </a:rPr>
              <a:t>Set timings – automatic switch off at bedtime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+mj-lt"/>
              </a:rPr>
              <a:t>Monitor activity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+mj-lt"/>
              </a:rPr>
              <a:t>Understand that you cannot block everything, particularly as your child gets older and therefore talking to your </a:t>
            </a:r>
          </a:p>
          <a:p>
            <a:pPr lvl="1"/>
            <a:r>
              <a:rPr lang="en-GB" sz="2400" dirty="0" smtClean="0">
                <a:latin typeface="+mj-lt"/>
              </a:rPr>
              <a:t>     child about safety, behaviour and values is very important.</a:t>
            </a:r>
          </a:p>
          <a:p>
            <a:pPr marL="800100" lvl="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Protect yours and their </a:t>
            </a:r>
            <a:r>
              <a:rPr lang="en-US" sz="2400" dirty="0">
                <a:solidFill>
                  <a:prstClr val="black"/>
                </a:solidFill>
              </a:rPr>
              <a:t>identity/privacy online. </a:t>
            </a:r>
            <a:endParaRPr lang="en-US" sz="2400" dirty="0" smtClean="0">
              <a:solidFill>
                <a:prstClr val="black"/>
              </a:solidFill>
            </a:endParaRPr>
          </a:p>
          <a:p>
            <a:pPr marL="800100" lvl="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Passwords - use </a:t>
            </a:r>
            <a:r>
              <a:rPr lang="en-US" sz="2400" dirty="0">
                <a:solidFill>
                  <a:prstClr val="black"/>
                </a:solidFill>
              </a:rPr>
              <a:t>a nickname. </a:t>
            </a:r>
            <a:endParaRPr lang="en-US" sz="2400" dirty="0" smtClean="0">
              <a:solidFill>
                <a:prstClr val="black"/>
              </a:solidFill>
            </a:endParaRPr>
          </a:p>
          <a:p>
            <a:pPr marL="800100" lvl="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Use </a:t>
            </a:r>
            <a:r>
              <a:rPr lang="en-US" sz="2400" dirty="0">
                <a:solidFill>
                  <a:prstClr val="black"/>
                </a:solidFill>
              </a:rPr>
              <a:t>a parent </a:t>
            </a:r>
            <a:r>
              <a:rPr lang="en-US" sz="2400" dirty="0" smtClean="0">
                <a:solidFill>
                  <a:prstClr val="black"/>
                </a:solidFill>
              </a:rPr>
              <a:t>email for any sites such as </a:t>
            </a:r>
            <a:r>
              <a:rPr lang="en-US" sz="2400" dirty="0" err="1" smtClean="0">
                <a:solidFill>
                  <a:prstClr val="black"/>
                </a:solidFill>
              </a:rPr>
              <a:t>facebook</a:t>
            </a:r>
            <a:r>
              <a:rPr lang="en-US" sz="2400" dirty="0" smtClean="0">
                <a:solidFill>
                  <a:prstClr val="black"/>
                </a:solidFill>
              </a:rPr>
              <a:t>/</a:t>
            </a:r>
            <a:r>
              <a:rPr lang="en-US" sz="2400" dirty="0" err="1" smtClean="0">
                <a:solidFill>
                  <a:prstClr val="black"/>
                </a:solidFill>
              </a:rPr>
              <a:t>flickr</a:t>
            </a:r>
            <a:endParaRPr lang="en-US" sz="2400" dirty="0">
              <a:solidFill>
                <a:prstClr val="black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800" b="1" dirty="0" smtClean="0">
                <a:latin typeface="+mj-lt"/>
              </a:rPr>
              <a:t>Discuss the ‘uh-oh’ feeling.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800" b="1" dirty="0" smtClean="0">
                <a:latin typeface="+mj-lt"/>
              </a:rPr>
              <a:t>Ensure children feel they can talk to you if they’ve made a ‘mistake’ on line.</a:t>
            </a:r>
          </a:p>
          <a:p>
            <a:pPr marL="914400" lvl="1" indent="-457200">
              <a:buFont typeface="Wingdings" pitchFamily="2" charset="2"/>
              <a:buChar char="Ø"/>
            </a:pPr>
            <a:endParaRPr lang="en-GB" sz="2400" b="1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" y="2743200"/>
            <a:ext cx="2160240" cy="1828800"/>
          </a:xfrm>
          <a:prstGeom prst="rect">
            <a:avLst/>
          </a:prstGeom>
          <a:solidFill>
            <a:srgbClr val="00B0F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/>
          </p:cNvPr>
          <p:cNvSpPr/>
          <p:nvPr/>
        </p:nvSpPr>
        <p:spPr>
          <a:xfrm>
            <a:off x="3799855" y="4772261"/>
            <a:ext cx="2160240" cy="1828800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4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35100" y="2915411"/>
            <a:ext cx="1741869" cy="1430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949576" y="5011057"/>
            <a:ext cx="1728192" cy="1419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533400" y="2286000"/>
            <a:ext cx="17351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B0F0"/>
                </a:solidFill>
              </a:rPr>
              <a:t>5-7 </a:t>
            </a:r>
            <a:endParaRPr lang="en-GB" sz="2800" b="1" dirty="0">
              <a:solidFill>
                <a:srgbClr val="00B0F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33552" y="425833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accent6">
                    <a:lumMod val="75000"/>
                  </a:schemeClr>
                </a:solidFill>
              </a:rPr>
              <a:t>8-10</a:t>
            </a:r>
            <a:endParaRPr lang="en-GB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-76200" y="15240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</a:rPr>
              <a:t> </a:t>
            </a:r>
            <a:r>
              <a:rPr lang="en-GB" b="1" dirty="0" smtClean="0">
                <a:solidFill>
                  <a:schemeClr val="bg1"/>
                </a:solidFill>
              </a:rPr>
              <a:t>   Conversation starters….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00086" y="2674572"/>
            <a:ext cx="7391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 smtClean="0">
                <a:solidFill>
                  <a:srgbClr val="0070C0"/>
                </a:solidFill>
                <a:latin typeface="+mj-lt"/>
              </a:rPr>
              <a:t>Lee and Kim’s Adventure: Animal Magic </a:t>
            </a:r>
          </a:p>
          <a:p>
            <a:pPr>
              <a:buFont typeface="Wingdings" pitchFamily="2" charset="2"/>
              <a:buChar char="Ø"/>
            </a:pPr>
            <a:r>
              <a:rPr lang="en-GB" sz="2800" dirty="0" smtClean="0">
                <a:solidFill>
                  <a:srgbClr val="0070C0"/>
                </a:solidFill>
                <a:latin typeface="+mj-lt"/>
              </a:rPr>
              <a:t> Animation – Be nice to people,</a:t>
            </a:r>
          </a:p>
          <a:p>
            <a:r>
              <a:rPr lang="en-GB" sz="2800" dirty="0" smtClean="0">
                <a:solidFill>
                  <a:srgbClr val="0070C0"/>
                </a:solidFill>
                <a:latin typeface="+mj-lt"/>
              </a:rPr>
              <a:t> like you would in the playground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8600" y="4756991"/>
            <a:ext cx="5791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 smtClean="0">
                <a:solidFill>
                  <a:srgbClr val="FFC000"/>
                </a:solidFill>
                <a:latin typeface="+mj-lt"/>
              </a:rPr>
              <a:t>Jigsaw</a:t>
            </a:r>
          </a:p>
          <a:p>
            <a:pPr>
              <a:buFont typeface="Wingdings" pitchFamily="2" charset="2"/>
              <a:buChar char="Ø"/>
            </a:pPr>
            <a:r>
              <a:rPr lang="en-GB" sz="2800" dirty="0" smtClean="0">
                <a:solidFill>
                  <a:srgbClr val="FFC000"/>
                </a:solidFill>
                <a:latin typeface="+mj-lt"/>
              </a:rPr>
              <a:t> 10 minute film about </a:t>
            </a:r>
          </a:p>
          <a:p>
            <a:r>
              <a:rPr lang="en-GB" sz="2800" dirty="0" smtClean="0">
                <a:solidFill>
                  <a:srgbClr val="FFC000"/>
                </a:solidFill>
                <a:latin typeface="+mj-lt"/>
              </a:rPr>
              <a:t>Safe Social Networking </a:t>
            </a:r>
          </a:p>
          <a:p>
            <a:r>
              <a:rPr lang="en-GB" sz="2800" dirty="0" smtClean="0">
                <a:solidFill>
                  <a:srgbClr val="0070C0"/>
                </a:solidFill>
                <a:latin typeface="+mj-lt"/>
              </a:rPr>
              <a:t> </a:t>
            </a:r>
            <a:endParaRPr lang="en-GB" sz="2800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4800" y="1981200"/>
            <a:ext cx="861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 smtClean="0">
                <a:latin typeface="+mj-lt"/>
              </a:rPr>
              <a:t>To start the conversation with your child, why not view age appropriate animations and films at </a:t>
            </a:r>
            <a:r>
              <a:rPr lang="en-GB" sz="2000" i="1" dirty="0" smtClean="0">
                <a:latin typeface="+mj-lt"/>
              </a:rPr>
              <a:t>-   </a:t>
            </a:r>
            <a:r>
              <a:rPr lang="en-GB" sz="2000" i="1" dirty="0" smtClean="0">
                <a:latin typeface="+mj-lt"/>
                <a:hlinkClick r:id="rId7"/>
              </a:rPr>
              <a:t>www.thinkuknow.co.uk/parents</a:t>
            </a:r>
            <a:endParaRPr lang="en-GB" sz="2000" i="1" dirty="0" smtClean="0">
              <a:latin typeface="+mj-lt"/>
            </a:endParaRPr>
          </a:p>
          <a:p>
            <a:r>
              <a:rPr lang="en-GB" sz="2000" i="1" dirty="0" smtClean="0">
                <a:latin typeface="+mj-lt"/>
              </a:rPr>
              <a:t>					        </a:t>
            </a:r>
            <a:r>
              <a:rPr lang="en-GB" sz="2000" i="1" dirty="0" smtClean="0">
                <a:latin typeface="+mj-lt"/>
                <a:hlinkClick r:id="rId8"/>
              </a:rPr>
              <a:t>www.youtube.com/ceop</a:t>
            </a:r>
            <a:r>
              <a:rPr lang="en-GB" sz="2000" i="1" dirty="0" smtClean="0">
                <a:latin typeface="+mj-lt"/>
              </a:rPr>
              <a:t>  </a:t>
            </a:r>
            <a:endParaRPr lang="en-GB" sz="2000" i="1" dirty="0">
              <a:latin typeface="+mj-lt"/>
            </a:endParaRPr>
          </a:p>
        </p:txBody>
      </p:sp>
      <p:pic>
        <p:nvPicPr>
          <p:cNvPr id="2051" name="Picture 3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786" y="4856408"/>
            <a:ext cx="2742996" cy="2079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34769" y="4028078"/>
            <a:ext cx="295651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/>
              <a:t>Tom’s Story – 11 +</a:t>
            </a:r>
          </a:p>
          <a:p>
            <a:r>
              <a:rPr lang="en-GB" sz="2800" b="1" dirty="0" smtClean="0"/>
              <a:t>about gaming and 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    meeting online 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    ‘friends’</a:t>
            </a:r>
            <a:endParaRPr lang="en-GB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303" y="1524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/>
            </a:r>
            <a:br>
              <a:rPr lang="en-GB" b="1" dirty="0" smtClean="0">
                <a:solidFill>
                  <a:schemeClr val="bg1"/>
                </a:solidFill>
              </a:rPr>
            </a:br>
            <a:r>
              <a:rPr lang="en-GB" b="1" dirty="0" smtClean="0">
                <a:solidFill>
                  <a:schemeClr val="bg1"/>
                </a:solidFill>
              </a:rPr>
              <a:t>For more information…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800600"/>
            <a:ext cx="8229600" cy="10207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800" dirty="0" err="1" smtClean="0">
                <a:hlinkClick r:id="rId3"/>
              </a:rPr>
              <a:t>www.thinkuknow.co.uk</a:t>
            </a:r>
            <a:r>
              <a:rPr lang="en-GB" sz="1800" dirty="0" smtClean="0">
                <a:hlinkClick r:id="rId3"/>
              </a:rPr>
              <a:t>/parents</a:t>
            </a:r>
            <a:endParaRPr lang="en-GB" sz="1800" dirty="0" smtClean="0"/>
          </a:p>
          <a:p>
            <a:pPr algn="ctr">
              <a:buNone/>
            </a:pPr>
            <a:r>
              <a:rPr lang="en-GB" sz="1800" dirty="0">
                <a:hlinkClick r:id="rId4"/>
              </a:rPr>
              <a:t>http://</a:t>
            </a:r>
            <a:r>
              <a:rPr lang="en-GB" sz="1800" dirty="0" err="1">
                <a:hlinkClick r:id="rId4"/>
              </a:rPr>
              <a:t>ceop.police.uk</a:t>
            </a:r>
            <a:r>
              <a:rPr lang="en-GB" sz="1800" dirty="0" smtClean="0">
                <a:hlinkClick r:id="rId4"/>
              </a:rPr>
              <a:t>/</a:t>
            </a:r>
            <a:endParaRPr lang="en-GB" sz="1800" dirty="0" smtClean="0"/>
          </a:p>
          <a:p>
            <a:pPr algn="ctr">
              <a:buNone/>
            </a:pPr>
            <a:r>
              <a:rPr lang="en-GB" sz="1800" dirty="0" smtClean="0">
                <a:hlinkClick r:id="rId5"/>
              </a:rPr>
              <a:t>http</a:t>
            </a:r>
            <a:r>
              <a:rPr lang="en-GB" sz="1800" dirty="0">
                <a:hlinkClick r:id="rId5"/>
              </a:rPr>
              <a:t>://</a:t>
            </a:r>
            <a:r>
              <a:rPr lang="en-GB" sz="1800" dirty="0" err="1">
                <a:hlinkClick r:id="rId5"/>
              </a:rPr>
              <a:t>consumers.ofcom.org.uk</a:t>
            </a:r>
            <a:r>
              <a:rPr lang="en-GB" sz="1800" dirty="0">
                <a:hlinkClick r:id="rId5"/>
              </a:rPr>
              <a:t>/2009/10/parental-controls-for-mobile-phones</a:t>
            </a:r>
            <a:r>
              <a:rPr lang="en-GB" sz="1800" dirty="0" smtClean="0">
                <a:hlinkClick r:id="rId5"/>
              </a:rPr>
              <a:t>/</a:t>
            </a:r>
            <a:endParaRPr lang="en-GB" sz="1800" dirty="0" smtClean="0"/>
          </a:p>
          <a:p>
            <a:pPr algn="ctr">
              <a:buNone/>
            </a:pPr>
            <a:r>
              <a:rPr lang="en-GB" sz="1800" dirty="0">
                <a:hlinkClick r:id="rId6"/>
              </a:rPr>
              <a:t>http://</a:t>
            </a:r>
            <a:r>
              <a:rPr lang="en-GB" sz="1800" dirty="0" err="1" smtClean="0">
                <a:hlinkClick r:id="rId6"/>
              </a:rPr>
              <a:t>www.childline.org.uk</a:t>
            </a:r>
            <a:r>
              <a:rPr lang="en-GB" sz="1800" dirty="0" smtClean="0">
                <a:hlinkClick r:id="rId6"/>
              </a:rPr>
              <a:t>/Pages/</a:t>
            </a:r>
            <a:r>
              <a:rPr lang="en-GB" sz="1800" dirty="0" err="1" smtClean="0">
                <a:hlinkClick r:id="rId6"/>
              </a:rPr>
              <a:t>Home.aspx</a:t>
            </a:r>
            <a:endParaRPr lang="en-GB" sz="1800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42" t="25000" r="16871" b="33185"/>
          <a:stretch/>
        </p:blipFill>
        <p:spPr bwMode="auto">
          <a:xfrm>
            <a:off x="1295400" y="1905000"/>
            <a:ext cx="6152606" cy="3058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14657</TotalTime>
  <Words>881</Words>
  <Application>Microsoft Office PowerPoint</Application>
  <PresentationFormat>On-screen Show (4:3)</PresentationFormat>
  <Paragraphs>174</Paragraphs>
  <Slides>22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  Current issues impacting on child safety in secondary schools</vt:lpstr>
      <vt:lpstr>PowerPoint Presentation</vt:lpstr>
      <vt:lpstr>  </vt:lpstr>
      <vt:lpstr>PowerPoint Presentation</vt:lpstr>
      <vt:lpstr>PowerPoint Presentation</vt:lpstr>
      <vt:lpstr>PowerPoint Presentation</vt:lpstr>
      <vt:lpstr>PowerPoint Presentation</vt:lpstr>
      <vt:lpstr>  Sites children might use....</vt:lpstr>
      <vt:lpstr>  Not just stranger danger....</vt:lpstr>
      <vt:lpstr>PowerPoint Presentation</vt:lpstr>
      <vt:lpstr>PowerPoint Presentation</vt:lpstr>
      <vt:lpstr>PowerPoint Presentation</vt:lpstr>
      <vt:lpstr>PowerPoint Presentation</vt:lpstr>
      <vt:lpstr> Selfies</vt:lpstr>
      <vt:lpstr>PowerPoint Presentation</vt:lpstr>
      <vt:lpstr>PowerPoint Presentation</vt:lpstr>
      <vt:lpstr>   Report and Support </vt:lpstr>
      <vt:lpstr>            Parental Controls </vt:lpstr>
      <vt:lpstr>PowerPoint Presentation</vt:lpstr>
      <vt:lpstr>PowerPoint Presentation</vt:lpstr>
      <vt:lpstr> For more information…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Marie Cooney [Internal - ceop.gsi.gov.uk]</dc:creator>
  <cp:lastModifiedBy>WEBMASTER</cp:lastModifiedBy>
  <cp:revision>805</cp:revision>
  <dcterms:created xsi:type="dcterms:W3CDTF">2006-08-16T00:00:00Z</dcterms:created>
  <dcterms:modified xsi:type="dcterms:W3CDTF">2014-07-14T09:39:53Z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</Properties>
</file>